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image3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93455" r:id="rId6"/>
  </p:sldMasterIdLst>
  <p:notesMasterIdLst>
    <p:notesMasterId r:id="rId39"/>
  </p:notesMasterIdLst>
  <p:handoutMasterIdLst>
    <p:handoutMasterId r:id="rId40"/>
  </p:handoutMasterIdLst>
  <p:sldIdLst>
    <p:sldId id="280" r:id="rId7"/>
    <p:sldId id="272" r:id="rId8"/>
    <p:sldId id="456" r:id="rId9"/>
    <p:sldId id="455" r:id="rId10"/>
    <p:sldId id="457" r:id="rId11"/>
    <p:sldId id="458" r:id="rId12"/>
    <p:sldId id="459" r:id="rId13"/>
    <p:sldId id="460" r:id="rId14"/>
    <p:sldId id="461" r:id="rId15"/>
    <p:sldId id="463" r:id="rId16"/>
    <p:sldId id="465" r:id="rId17"/>
    <p:sldId id="464" r:id="rId18"/>
    <p:sldId id="471" r:id="rId19"/>
    <p:sldId id="466" r:id="rId20"/>
    <p:sldId id="472" r:id="rId21"/>
    <p:sldId id="468" r:id="rId22"/>
    <p:sldId id="469" r:id="rId23"/>
    <p:sldId id="470" r:id="rId24"/>
    <p:sldId id="382" r:id="rId25"/>
    <p:sldId id="415" r:id="rId26"/>
    <p:sldId id="383" r:id="rId27"/>
    <p:sldId id="384" r:id="rId28"/>
    <p:sldId id="411" r:id="rId29"/>
    <p:sldId id="412" r:id="rId30"/>
    <p:sldId id="413" r:id="rId31"/>
    <p:sldId id="414" r:id="rId32"/>
    <p:sldId id="419" r:id="rId33"/>
    <p:sldId id="391" r:id="rId34"/>
    <p:sldId id="393" r:id="rId35"/>
    <p:sldId id="441" r:id="rId36"/>
    <p:sldId id="392" r:id="rId37"/>
    <p:sldId id="449" r:id="rId38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FF7E79"/>
    <a:srgbClr val="76D6FF"/>
    <a:srgbClr val="4E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97" d="100"/>
          <a:sy n="97" d="100"/>
        </p:scale>
        <p:origin x="528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42E4A5-C024-E164-24D9-27C77F8881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55F6D9-9FD9-06DE-9F96-CEA9C0A770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B2B92-7665-4C8B-8FCB-699AE050676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EE35A-22BD-4643-360F-9016F54E43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8485C-D90C-CF7A-4921-C0EBF285DC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686D4-DF20-47BA-A6E4-CB0DF7658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9981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145B3-B307-4991-B18E-4004F9239176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D668A-7315-4108-BB0D-66B72243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510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09062"/>
            <a:ext cx="10363200" cy="91277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2"/>
                </a:solidFill>
              </a:defRPr>
            </a:lvl1pPr>
            <a:lvl2pPr marL="456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QuESTlogo-color-circleR-(1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633" y="-398744"/>
            <a:ext cx="3633153" cy="28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09530" y="1668463"/>
            <a:ext cx="10972959" cy="4490244"/>
          </a:xfrm>
        </p:spPr>
        <p:txBody>
          <a:bodyPr numCol="2" spcCol="268770"/>
          <a:lstStyle>
            <a:lvl1pPr algn="just"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8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26339" y="997121"/>
            <a:ext cx="10326624" cy="537941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9530" y="1934370"/>
            <a:ext cx="10972959" cy="4224339"/>
          </a:xfrm>
        </p:spPr>
        <p:txBody>
          <a:bodyPr/>
          <a:lstStyle>
            <a:lvl1pPr algn="l">
              <a:lnSpc>
                <a:spcPct val="120000"/>
              </a:lnSpc>
              <a:spcBef>
                <a:spcPts val="242"/>
              </a:spcBef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24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26339" y="997121"/>
            <a:ext cx="10326624" cy="537941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9530" y="1934370"/>
            <a:ext cx="10972959" cy="4224339"/>
          </a:xfrm>
        </p:spPr>
        <p:txBody>
          <a:bodyPr numCol="2" spcCol="268770"/>
          <a:lstStyle>
            <a:lvl1pPr algn="l">
              <a:lnSpc>
                <a:spcPct val="120000"/>
              </a:lnSpc>
              <a:spcBef>
                <a:spcPts val="242"/>
              </a:spcBef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69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69507" y="2249317"/>
            <a:ext cx="8531787" cy="1470025"/>
          </a:xfrm>
        </p:spPr>
        <p:txBody>
          <a:bodyPr anchor="t" anchorCtr="0"/>
          <a:lstStyle>
            <a:lvl1pPr>
              <a:lnSpc>
                <a:spcPts val="5227"/>
              </a:lnSpc>
              <a:defRPr sz="5333" b="1" cap="all" spc="1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9504" y="1627185"/>
            <a:ext cx="8531789" cy="622132"/>
          </a:xfrm>
        </p:spPr>
        <p:txBody>
          <a:bodyPr>
            <a:normAutofit/>
          </a:bodyPr>
          <a:lstStyle>
            <a:lvl1pPr marL="0" indent="0" algn="l">
              <a:buNone/>
              <a:defRPr sz="2133" b="0" i="0" cap="all" spc="2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58672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69507" y="3045906"/>
            <a:ext cx="8531787" cy="1470025"/>
          </a:xfrm>
        </p:spPr>
        <p:txBody>
          <a:bodyPr anchor="t" anchorCtr="0"/>
          <a:lstStyle>
            <a:lvl1pPr>
              <a:lnSpc>
                <a:spcPts val="5227"/>
              </a:lnSpc>
              <a:defRPr sz="5333" b="1" cap="all" spc="1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9504" y="2423774"/>
            <a:ext cx="8531789" cy="622132"/>
          </a:xfrm>
        </p:spPr>
        <p:txBody>
          <a:bodyPr>
            <a:normAutofit/>
          </a:bodyPr>
          <a:lstStyle>
            <a:lvl1pPr marL="0" indent="0" algn="l">
              <a:buNone/>
              <a:defRPr sz="2133" b="0" i="0" cap="all" spc="2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0101" y="4932347"/>
            <a:ext cx="8530167" cy="3429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070101" y="5274734"/>
            <a:ext cx="8530167" cy="359833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40401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2022 TIA QuEST Forum. All Rights Reserved.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FF0000"/>
                </a:solidFill>
                <a:latin typeface="Corbel"/>
                <a:cs typeface="Corbel"/>
              </a:defRPr>
            </a:lvl1pPr>
          </a:lstStyle>
          <a:p>
            <a:pPr marL="25400">
              <a:lnSpc>
                <a:spcPts val="1230"/>
              </a:lnSpc>
            </a:pPr>
            <a:fld id="{81D60167-4931-47E6-BA6A-407CBD079E47}" type="slidenum">
              <a:rPr lang="en-US" smtClean="0"/>
              <a:pPr marL="25400">
                <a:lnSpc>
                  <a:spcPts val="1230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70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69507" y="2430149"/>
            <a:ext cx="8531787" cy="1470025"/>
          </a:xfrm>
        </p:spPr>
        <p:txBody>
          <a:bodyPr anchor="t" anchorCtr="0"/>
          <a:lstStyle>
            <a:lvl1pPr>
              <a:lnSpc>
                <a:spcPts val="5227"/>
              </a:lnSpc>
              <a:defRPr sz="5333" b="1" cap="all" spc="1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9504" y="3996050"/>
            <a:ext cx="8531789" cy="663183"/>
          </a:xfrm>
        </p:spPr>
        <p:txBody>
          <a:bodyPr>
            <a:normAutofit/>
          </a:bodyPr>
          <a:lstStyle>
            <a:lvl1pPr marL="0" indent="0" algn="l">
              <a:buNone/>
              <a:defRPr sz="2133" b="0" i="0" cap="all" spc="2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0101" y="4932347"/>
            <a:ext cx="8530167" cy="3429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070101" y="5274734"/>
            <a:ext cx="8530167" cy="359833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9099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9235" y="3404806"/>
            <a:ext cx="7433531" cy="595211"/>
          </a:xfrm>
        </p:spPr>
        <p:txBody>
          <a:bodyPr>
            <a:no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28800" y="4319115"/>
            <a:ext cx="8534400" cy="1395280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16018" y="1140444"/>
            <a:ext cx="1991260" cy="1991519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4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2576" y="-75992"/>
            <a:ext cx="1014832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2574" y="1333596"/>
            <a:ext cx="4869796" cy="639763"/>
          </a:xfrm>
        </p:spPr>
        <p:txBody>
          <a:bodyPr anchor="b">
            <a:noAutofit/>
          </a:bodyPr>
          <a:lstStyle>
            <a:lvl1pPr marL="0" indent="0">
              <a:buNone/>
              <a:defRPr sz="1733" b="1" cap="all" spc="133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575" y="2043429"/>
            <a:ext cx="4869795" cy="3951288"/>
          </a:xfrm>
        </p:spPr>
        <p:txBody>
          <a:bodyPr>
            <a:noAutofit/>
          </a:bodyPr>
          <a:lstStyle>
            <a:lvl1pPr>
              <a:defRPr sz="1733">
                <a:solidFill>
                  <a:srgbClr val="414042"/>
                </a:solidFill>
              </a:defRPr>
            </a:lvl1pPr>
            <a:lvl2pPr>
              <a:defRPr sz="1467">
                <a:solidFill>
                  <a:srgbClr val="414042"/>
                </a:solidFill>
              </a:defRPr>
            </a:lvl2pPr>
            <a:lvl3pPr>
              <a:defRPr sz="1467">
                <a:solidFill>
                  <a:srgbClr val="414042"/>
                </a:solidFill>
              </a:defRPr>
            </a:lvl3pPr>
            <a:lvl4pPr>
              <a:defRPr sz="1467">
                <a:solidFill>
                  <a:srgbClr val="414042"/>
                </a:solidFill>
              </a:defRPr>
            </a:lvl4pPr>
            <a:lvl5pPr>
              <a:defRPr sz="1467">
                <a:solidFill>
                  <a:srgbClr val="414042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333596"/>
            <a:ext cx="4877527" cy="639763"/>
          </a:xfrm>
        </p:spPr>
        <p:txBody>
          <a:bodyPr anchor="b">
            <a:noAutofit/>
          </a:bodyPr>
          <a:lstStyle>
            <a:lvl1pPr marL="0" indent="0">
              <a:buNone/>
              <a:defRPr sz="1733" b="1" cap="all" spc="133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043429"/>
            <a:ext cx="4877527" cy="3951288"/>
          </a:xfrm>
        </p:spPr>
        <p:txBody>
          <a:bodyPr>
            <a:noAutofit/>
          </a:bodyPr>
          <a:lstStyle>
            <a:lvl1pPr>
              <a:defRPr sz="1733">
                <a:solidFill>
                  <a:srgbClr val="414042"/>
                </a:solidFill>
              </a:defRPr>
            </a:lvl1pPr>
            <a:lvl2pPr>
              <a:defRPr sz="1467">
                <a:solidFill>
                  <a:srgbClr val="414042"/>
                </a:solidFill>
              </a:defRPr>
            </a:lvl2pPr>
            <a:lvl3pPr>
              <a:defRPr sz="1467">
                <a:solidFill>
                  <a:srgbClr val="414042"/>
                </a:solidFill>
              </a:defRPr>
            </a:lvl3pPr>
            <a:lvl4pPr>
              <a:defRPr sz="1467">
                <a:solidFill>
                  <a:srgbClr val="414042"/>
                </a:solidFill>
              </a:defRPr>
            </a:lvl4pPr>
            <a:lvl5pPr>
              <a:defRPr sz="1467">
                <a:solidFill>
                  <a:srgbClr val="414042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7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16499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10" y="0"/>
            <a:ext cx="7799959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Drag / Drop / Send to Back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7790888" y="2"/>
            <a:ext cx="4401112" cy="673946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89" tIns="19194" rIns="38389" bIns="19194" spcCol="0" rtlCol="0" anchor="ctr"/>
          <a:lstStyle/>
          <a:p>
            <a:pPr algn="ctr"/>
            <a:endParaRPr lang="en-US" sz="1800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05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45287" y="2063311"/>
            <a:ext cx="1991260" cy="1991519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54019" y="2063311"/>
            <a:ext cx="1991260" cy="1991519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91841" y="2063311"/>
            <a:ext cx="1991260" cy="1991519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629435" y="2063311"/>
            <a:ext cx="1991260" cy="1991519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91"/>
            <a:ext cx="10363200" cy="566759"/>
          </a:xfrm>
        </p:spPr>
        <p:txBody>
          <a:bodyPr>
            <a:no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89" y="739440"/>
            <a:ext cx="10326624" cy="419559"/>
          </a:xfrm>
          <a:prstGeom prst="rect">
            <a:avLst/>
          </a:prstGeom>
        </p:spPr>
        <p:txBody>
          <a:bodyPr vert="horz" lIns="91324" tIns="45662" rIns="91324" bIns="45662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89" y="739440"/>
            <a:ext cx="10326624" cy="419559"/>
          </a:xfrm>
          <a:prstGeom prst="rect">
            <a:avLst/>
          </a:prstGeom>
        </p:spPr>
        <p:txBody>
          <a:bodyPr vert="horz" lIns="91324" tIns="45662" rIns="91324" bIns="45662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9477" y="4574678"/>
            <a:ext cx="12192000" cy="12419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96" tIns="19198" rIns="38396" bIns="19198" rtlCol="0" anchor="ctr"/>
          <a:lstStyle/>
          <a:p>
            <a:pPr algn="ctr"/>
            <a:endParaRPr lang="en-US" sz="1800" dirty="0"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9"/>
            <a:ext cx="10326624" cy="537941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3409" y="6066023"/>
            <a:ext cx="412351" cy="278023"/>
          </a:xfrm>
          <a:prstGeom prst="rect">
            <a:avLst/>
          </a:prstGeom>
          <a:solidFill>
            <a:schemeClr val="bg2"/>
          </a:solidFill>
        </p:spPr>
        <p:txBody>
          <a:bodyPr vert="horz" lIns="0" tIns="76707" rIns="0" bIns="76707" rtlCol="0" anchor="ctr">
            <a:spAutoFit/>
          </a:bodyPr>
          <a:lstStyle>
            <a:lvl1pPr algn="ctr">
              <a:defRPr sz="8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w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91"/>
            <a:ext cx="10363200" cy="566759"/>
          </a:xfrm>
        </p:spPr>
        <p:txBody>
          <a:bodyPr>
            <a:no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89" y="739440"/>
            <a:ext cx="10326624" cy="419559"/>
          </a:xfrm>
          <a:prstGeom prst="rect">
            <a:avLst/>
          </a:prstGeom>
        </p:spPr>
        <p:txBody>
          <a:bodyPr vert="horz" lIns="91324" tIns="45662" rIns="91324" bIns="45662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89" y="739440"/>
            <a:ext cx="10326624" cy="419559"/>
          </a:xfrm>
          <a:prstGeom prst="rect">
            <a:avLst/>
          </a:prstGeom>
        </p:spPr>
        <p:txBody>
          <a:bodyPr vert="horz" lIns="91324" tIns="45662" rIns="91324" bIns="45662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9"/>
            <a:ext cx="10326624" cy="537941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91"/>
            <a:ext cx="10363200" cy="566759"/>
          </a:xfrm>
        </p:spPr>
        <p:txBody>
          <a:bodyPr>
            <a:no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89" y="739440"/>
            <a:ext cx="10326624" cy="419559"/>
          </a:xfrm>
          <a:prstGeom prst="rect">
            <a:avLst/>
          </a:prstGeom>
        </p:spPr>
        <p:txBody>
          <a:bodyPr vert="horz" lIns="91324" tIns="45662" rIns="91324" bIns="45662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89" y="739440"/>
            <a:ext cx="10326624" cy="419559"/>
          </a:xfrm>
          <a:prstGeom prst="rect">
            <a:avLst/>
          </a:prstGeom>
        </p:spPr>
        <p:txBody>
          <a:bodyPr vert="horz" lIns="91324" tIns="45662" rIns="91324" bIns="45662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396" tIns="19198" rIns="38396" bIns="19198" rtlCol="0" anchor="ctr"/>
          <a:lstStyle/>
          <a:p>
            <a:pPr algn="ctr"/>
            <a:endParaRPr lang="en-US" sz="1800" dirty="0"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9"/>
            <a:ext cx="10326624" cy="537941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0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9" y="6149974"/>
            <a:ext cx="412351" cy="27802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659490"/>
            <a:ext cx="12192000" cy="295888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38396" tIns="19198" rIns="38396" bIns="1919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38396" tIns="19198" rIns="38396" bIns="1919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38396" tIns="19198" rIns="38396" bIns="1919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395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38396" tIns="19198" rIns="38396" bIns="19198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3957"/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2022 TIA QuEST Forum. All Rights Reserved.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38396" tIns="19198" rIns="38396" bIns="1919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3957"/>
            <a:fld id="{B0FB1CB6-00B2-0B47-94A1-C6F3A742D5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395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QuESTlogo-white-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20" y="4752975"/>
            <a:ext cx="3386667" cy="1968500"/>
          </a:xfrm>
          <a:prstGeom prst="rect">
            <a:avLst/>
          </a:prstGeom>
        </p:spPr>
      </p:pic>
      <p:sp>
        <p:nvSpPr>
          <p:cNvPr id="9" name="Rectangle 31"/>
          <p:cNvSpPr>
            <a:spLocks noChangeArrowheads="1"/>
          </p:cNvSpPr>
          <p:nvPr userDrawn="1"/>
        </p:nvSpPr>
        <p:spPr bwMode="blackWhite">
          <a:xfrm>
            <a:off x="120955" y="6626389"/>
            <a:ext cx="2021985" cy="13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396" tIns="19198" rIns="38396" bIns="19198">
            <a:spAutoFit/>
          </a:bodyPr>
          <a:lstStyle/>
          <a:p>
            <a:pPr eaLnBrk="0" hangingPunct="0"/>
            <a:r>
              <a:rPr lang="en-US" sz="600" b="0" dirty="0">
                <a:solidFill>
                  <a:schemeClr val="tx1"/>
                </a:solidFill>
                <a:latin typeface="ArialMT" charset="0"/>
              </a:rPr>
              <a:t>Copyright 2020 TIA </a:t>
            </a:r>
            <a:r>
              <a:rPr lang="en-US" sz="600" b="0" dirty="0" err="1">
                <a:solidFill>
                  <a:schemeClr val="tx1"/>
                </a:solidFill>
                <a:latin typeface="ArialMT" charset="0"/>
              </a:rPr>
              <a:t>QuEST</a:t>
            </a:r>
            <a:r>
              <a:rPr lang="en-US" sz="600" b="0" dirty="0">
                <a:solidFill>
                  <a:schemeClr val="tx1"/>
                </a:solidFill>
                <a:latin typeface="ArialMT" charset="0"/>
              </a:rPr>
              <a:t> Forum.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9075203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defTabSz="383957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967" indent="-287967" algn="l" defTabSz="3839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3929" indent="-239973" algn="l" defTabSz="38395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59891" indent="-191978" algn="l" defTabSz="3839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3848" indent="-191978" algn="l" defTabSz="383957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05" indent="-191978" algn="l" defTabSz="383957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11761" indent="-191978" algn="l" defTabSz="383957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95718" indent="-191978" algn="l" defTabSz="383957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674" indent="-191978" algn="l" defTabSz="383957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631" indent="-191978" algn="l" defTabSz="383957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39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957" algn="l" defTabSz="3839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913" algn="l" defTabSz="3839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870" algn="l" defTabSz="3839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826" algn="l" defTabSz="3839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783" algn="l" defTabSz="3839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3739" algn="l" defTabSz="3839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7696" algn="l" defTabSz="3839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1652" algn="l" defTabSz="38395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24" tIns="45662" rIns="91324" bIns="45662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6234" y="6285440"/>
            <a:ext cx="412351" cy="278023"/>
          </a:xfrm>
          <a:prstGeom prst="rect">
            <a:avLst/>
          </a:prstGeom>
          <a:solidFill>
            <a:schemeClr val="bg2"/>
          </a:solidFill>
        </p:spPr>
        <p:txBody>
          <a:bodyPr vert="horz" lIns="0" tIns="76707" rIns="0" bIns="76707" rtlCol="0" anchor="ctr">
            <a:spAutoFit/>
          </a:bodyPr>
          <a:lstStyle>
            <a:lvl1pPr algn="ctr">
              <a:defRPr sz="8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718818"/>
            <a:ext cx="12192000" cy="156115"/>
          </a:xfrm>
          <a:prstGeom prst="rect">
            <a:avLst/>
          </a:prstGeom>
        </p:spPr>
      </p:pic>
      <p:sp>
        <p:nvSpPr>
          <p:cNvPr id="7" name="Rectangle 31"/>
          <p:cNvSpPr>
            <a:spLocks noChangeArrowheads="1"/>
          </p:cNvSpPr>
          <p:nvPr userDrawn="1"/>
        </p:nvSpPr>
        <p:spPr bwMode="blackWhite">
          <a:xfrm>
            <a:off x="67934" y="6539996"/>
            <a:ext cx="2021985" cy="13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396" tIns="19198" rIns="38396" bIns="19198">
            <a:spAutoFit/>
          </a:bodyPr>
          <a:lstStyle/>
          <a:p>
            <a:pPr eaLnBrk="0" hangingPunct="0"/>
            <a:r>
              <a:rPr lang="en-US" sz="600" b="0" dirty="0">
                <a:solidFill>
                  <a:schemeClr val="tx1"/>
                </a:solidFill>
                <a:latin typeface="ArialMT" charset="0"/>
              </a:rPr>
              <a:t>Copyright 2020</a:t>
            </a:r>
            <a:r>
              <a:rPr lang="en-US" sz="600" b="0" baseline="0" dirty="0">
                <a:solidFill>
                  <a:schemeClr val="tx1"/>
                </a:solidFill>
                <a:latin typeface="ArialMT" charset="0"/>
              </a:rPr>
              <a:t> TIA </a:t>
            </a:r>
            <a:r>
              <a:rPr lang="en-US" sz="600" b="0" baseline="0" dirty="0" err="1">
                <a:solidFill>
                  <a:schemeClr val="tx1"/>
                </a:solidFill>
                <a:latin typeface="ArialMT" charset="0"/>
              </a:rPr>
              <a:t>QuEST</a:t>
            </a:r>
            <a:r>
              <a:rPr lang="en-US" sz="600" b="0" baseline="0" dirty="0">
                <a:solidFill>
                  <a:schemeClr val="tx1"/>
                </a:solidFill>
                <a:latin typeface="ArialMT" charset="0"/>
              </a:rPr>
              <a:t> Forum</a:t>
            </a:r>
            <a:r>
              <a:rPr lang="en-US" sz="600" b="0" dirty="0">
                <a:solidFill>
                  <a:schemeClr val="tx1"/>
                </a:solidFill>
                <a:latin typeface="ArialMT" charset="0"/>
              </a:rPr>
              <a:t>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9150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  <p:txStyles>
    <p:titleStyle>
      <a:lvl1pPr algn="ctr" defTabSz="456618" rtl="0" eaLnBrk="1" latinLnBrk="0" hangingPunct="1">
        <a:spcBef>
          <a:spcPct val="0"/>
        </a:spcBef>
        <a:buNone/>
        <a:defRPr sz="2500" kern="1200">
          <a:solidFill>
            <a:schemeClr val="bg2"/>
          </a:solidFill>
          <a:latin typeface="Open Sans"/>
          <a:ea typeface="+mj-ea"/>
          <a:cs typeface="Open Sans"/>
        </a:defRPr>
      </a:lvl1pPr>
    </p:titleStyle>
    <p:bodyStyle>
      <a:lvl1pPr marL="0" indent="0" algn="ctr" defTabSz="456618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200" kern="1200">
          <a:solidFill>
            <a:schemeClr val="tx2"/>
          </a:solidFill>
          <a:latin typeface="Open Sans Light"/>
          <a:ea typeface="+mn-ea"/>
          <a:cs typeface="Open Sans Light"/>
        </a:defRPr>
      </a:lvl1pPr>
      <a:lvl2pPr marL="456618" indent="0" algn="ctr" defTabSz="456618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300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913235" indent="0" algn="ctr" defTabSz="456618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300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1369856" indent="0" algn="ctr" defTabSz="456618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300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1826472" indent="0" algn="ctr" defTabSz="456618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300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2511400" indent="-228310" algn="l" defTabSz="4566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018" indent="-228310" algn="l" defTabSz="4566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638" indent="-228310" algn="l" defTabSz="4566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255" indent="-228310" algn="l" defTabSz="45661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8" algn="l" defTabSz="4566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35" algn="l" defTabSz="4566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56" algn="l" defTabSz="4566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72" algn="l" defTabSz="4566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91" algn="l" defTabSz="4566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09" algn="l" defTabSz="4566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27" algn="l" defTabSz="4566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44" algn="l" defTabSz="4566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2575" y="-75992"/>
            <a:ext cx="10370207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4" y="1669597"/>
            <a:ext cx="8396599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869" y="6278883"/>
            <a:ext cx="1624104" cy="25830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33" cap="all">
                <a:solidFill>
                  <a:srgbClr val="58595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0951" y="6278883"/>
            <a:ext cx="4907724" cy="25830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33" cap="all" spc="133">
                <a:solidFill>
                  <a:srgbClr val="414042"/>
                </a:solidFill>
              </a:defRPr>
            </a:lvl1pPr>
          </a:lstStyle>
          <a:p>
            <a:r>
              <a:rPr lang="en-US"/>
              <a:t>Copyright 2022 TIA QuEST Forum.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33039" y="6278883"/>
            <a:ext cx="1003743" cy="25830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33" cap="all">
                <a:solidFill>
                  <a:srgbClr val="58595B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2" r:id="rId1"/>
    <p:sldLayoutId id="2147493474" r:id="rId2"/>
    <p:sldLayoutId id="2147493457" r:id="rId3"/>
    <p:sldLayoutId id="2147493473" r:id="rId4"/>
    <p:sldLayoutId id="2147493475" r:id="rId5"/>
    <p:sldLayoutId id="2147493477" r:id="rId6"/>
    <p:sldLayoutId id="2147493478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200" kern="1200">
          <a:solidFill>
            <a:srgbClr val="414042"/>
          </a:solidFill>
          <a:latin typeface="+mj-lt"/>
          <a:ea typeface="+mj-ea"/>
          <a:cs typeface="+mj-cs"/>
        </a:defRPr>
      </a:lvl1pPr>
    </p:titleStyle>
    <p:bodyStyle>
      <a:lvl1pPr marL="164592" indent="-164592" algn="l" defTabSz="457200" rtl="0" eaLnBrk="1" latinLnBrk="0" hangingPunct="1">
        <a:lnSpc>
          <a:spcPts val="1900"/>
        </a:lnSpc>
        <a:spcBef>
          <a:spcPts val="400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64592" algn="l" defTabSz="457200" rtl="0" eaLnBrk="1" latinLnBrk="0" hangingPunct="1">
        <a:lnSpc>
          <a:spcPts val="1600"/>
        </a:lnSpc>
        <a:spcBef>
          <a:spcPts val="200"/>
        </a:spcBef>
        <a:buFont typeface="Arial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64592" algn="l" defTabSz="457200" rtl="0" eaLnBrk="1" latinLnBrk="0" hangingPunct="1">
        <a:lnSpc>
          <a:spcPts val="1600"/>
        </a:lnSpc>
        <a:spcBef>
          <a:spcPts val="2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64592" algn="l" defTabSz="457200" rtl="0" eaLnBrk="1" latinLnBrk="0" hangingPunct="1">
        <a:lnSpc>
          <a:spcPts val="1600"/>
        </a:lnSpc>
        <a:spcBef>
          <a:spcPts val="200"/>
        </a:spcBef>
        <a:buFont typeface="Arial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64592" algn="l" defTabSz="457200" rtl="0" eaLnBrk="1" latinLnBrk="0" hangingPunct="1">
        <a:lnSpc>
          <a:spcPts val="1600"/>
        </a:lnSpc>
        <a:spcBef>
          <a:spcPts val="200"/>
        </a:spcBef>
        <a:buFont typeface="Arial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portal.questforum.org/" TargetMode="Externa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questforum.org/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questforum.org/" TargetMode="Externa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ortal.questforum.org/" TargetMode="Externa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l9000.org/" TargetMode="External"/><Relationship Id="rId2" Type="http://schemas.openxmlformats.org/officeDocument/2006/relationships/hyperlink" Target="http://www.questforum.org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g"/><Relationship Id="rId5" Type="http://schemas.openxmlformats.org/officeDocument/2006/relationships/hyperlink" Target="http://www.questforum.org/join/" TargetMode="External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9507" y="2430149"/>
            <a:ext cx="9098602" cy="1990931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  <a:latin typeface="+mj-lt"/>
              </a:rPr>
              <a:t>TL 9000 Registration Creation AND Data Submission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9504" y="4316333"/>
            <a:ext cx="8531789" cy="342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Vijay Srikanth, Assistant Director, Institute for Data Analytics UTD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400" b="0">
                <a:solidFill>
                  <a:schemeClr val="bg1"/>
                </a:solidFill>
              </a:rPr>
              <a:t>June 8th </a:t>
            </a:r>
            <a:r>
              <a:rPr lang="en-US" sz="1400" b="0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B2EF7E-DD43-4E21-BC83-45C56E4B8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09" y="513659"/>
            <a:ext cx="6441440" cy="11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78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3" y="-75992"/>
            <a:ext cx="11860567" cy="1143000"/>
          </a:xfrm>
        </p:spPr>
        <p:txBody>
          <a:bodyPr/>
          <a:lstStyle/>
          <a:p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Steps to Registration - New TL 9000 Registration Creation</a:t>
            </a:r>
            <a:endParaRPr lang="en-US" sz="32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93" y="2043429"/>
            <a:ext cx="5433134" cy="3504263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035558" lvl="2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Malgun Gothic" panose="020B0503020000020004" pitchFamily="34" charset="-127"/>
                <a:cs typeface="Calibri" panose="020F0502020204030204" pitchFamily="34" charset="0"/>
              </a:rPr>
              <a:t>Click the “</a:t>
            </a:r>
            <a:r>
              <a:rPr lang="en-US" sz="2000" b="1" dirty="0">
                <a:solidFill>
                  <a:srgbClr val="000000"/>
                </a:solidFill>
                <a:ea typeface="Malgun Gothic" panose="020B0503020000020004" pitchFamily="34" charset="-127"/>
                <a:cs typeface="Calibri" panose="020F0502020204030204" pitchFamily="34" charset="0"/>
              </a:rPr>
              <a:t>TL 9000” </a:t>
            </a:r>
            <a:r>
              <a:rPr lang="en-US" sz="2000" dirty="0">
                <a:solidFill>
                  <a:srgbClr val="000000"/>
                </a:solidFill>
                <a:ea typeface="Malgun Gothic" panose="020B0503020000020004" pitchFamily="34" charset="-127"/>
                <a:cs typeface="Calibri" panose="020F0502020204030204" pitchFamily="34" charset="0"/>
              </a:rPr>
              <a:t>button to select </a:t>
            </a:r>
          </a:p>
          <a:p>
            <a:pPr marL="749808" lvl="2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ea typeface="Malgun Gothic" panose="020B0503020000020004" pitchFamily="34" charset="-127"/>
                <a:cs typeface="Calibri" panose="020F0502020204030204" pitchFamily="34" charset="0"/>
              </a:rPr>
              <a:t>     TL 9000 as the Registration Type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86273" y="3682439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8872" y="2428046"/>
            <a:ext cx="3858958" cy="1744548"/>
          </a:xfrm>
        </p:spPr>
      </p:pic>
    </p:spTree>
    <p:extLst>
      <p:ext uri="{BB962C8B-B14F-4D97-AF65-F5344CB8AC3E}">
        <p14:creationId xmlns:p14="http://schemas.microsoft.com/office/powerpoint/2010/main" val="4096403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3" y="-75992"/>
            <a:ext cx="11860567" cy="1143000"/>
          </a:xfrm>
        </p:spPr>
        <p:txBody>
          <a:bodyPr/>
          <a:lstStyle/>
          <a:p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Steps to Registration - New TL 9000 Registration Creation</a:t>
            </a:r>
            <a:endParaRPr lang="en-US" sz="32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93" y="2043429"/>
            <a:ext cx="5717220" cy="3984509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    Third, create a new TL 9000  </a:t>
            </a:r>
          </a:p>
          <a:p>
            <a:pPr marL="521208" lvl="2" indent="0">
              <a:buNone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       registration by entering the appropriate </a:t>
            </a:r>
          </a:p>
          <a:p>
            <a:pPr marL="521208" lvl="2" indent="0">
              <a:buNone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       profile information about your </a:t>
            </a:r>
          </a:p>
          <a:p>
            <a:pPr marL="521208" lvl="2" indent="0">
              <a:buNone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       registration (Step 1)</a:t>
            </a:r>
          </a:p>
          <a:p>
            <a:pPr marL="521208" lvl="2" indent="0">
              <a:buNone/>
            </a:pPr>
            <a:endParaRPr lang="en-US" sz="2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Registration Name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Accreditation Body Company 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Certification Body Company 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Specialty Option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cs typeface="Calibri" panose="020F0502020204030204" pitchFamily="34" charset="0"/>
              </a:rPr>
              <a:t>Nace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 Code – Hardware, Software, Services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ISO Scope and TL 9000 Scope statements </a:t>
            </a:r>
          </a:p>
          <a:p>
            <a:pPr marL="1369856" lvl="3" indent="0">
              <a:buNone/>
            </a:pPr>
            <a:endParaRPr lang="en-US" sz="2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1092708" lvl="2" indent="-34290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Malgun Gothic" panose="020B0503020000020004" pitchFamily="34" charset="-127"/>
                <a:cs typeface="Calibri" panose="020F0502020204030204" pitchFamily="34" charset="0"/>
              </a:rPr>
              <a:t>Click the Continue button to proceed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86273" y="3682439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813" y="2509306"/>
            <a:ext cx="3776014" cy="1829657"/>
          </a:xfrm>
        </p:spPr>
      </p:pic>
    </p:spTree>
    <p:extLst>
      <p:ext uri="{BB962C8B-B14F-4D97-AF65-F5344CB8AC3E}">
        <p14:creationId xmlns:p14="http://schemas.microsoft.com/office/powerpoint/2010/main" val="2624435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3" y="-75992"/>
            <a:ext cx="11860567" cy="1143000"/>
          </a:xfrm>
        </p:spPr>
        <p:txBody>
          <a:bodyPr/>
          <a:lstStyle/>
          <a:p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Steps to Registration - New TL 9000 Registration Creation</a:t>
            </a:r>
            <a:endParaRPr lang="en-US" sz="32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93" y="2043429"/>
            <a:ext cx="5433134" cy="3948809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Calibri" panose="020F0502020204030204" pitchFamily="34" charset="0"/>
              </a:rPr>
              <a:t>Enter the appropriate Location(s) information (Step 2)</a:t>
            </a:r>
          </a:p>
          <a:p>
            <a:pPr marL="521208" lvl="2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1035558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Click on the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Add Location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button. The 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Profile Location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window will be displayed.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35558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Enter the required information and click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save.</a:t>
            </a:r>
          </a:p>
          <a:p>
            <a:pPr marL="1035558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u="sng" dirty="0">
                <a:effectLst/>
                <a:ea typeface="Calibri" panose="020F0502020204030204" pitchFamily="34" charset="0"/>
              </a:rPr>
              <a:t>Note</a:t>
            </a:r>
            <a:r>
              <a:rPr lang="en-US" sz="1800" dirty="0">
                <a:effectLst/>
                <a:ea typeface="Calibri" panose="020F0502020204030204" pitchFamily="34" charset="0"/>
              </a:rPr>
              <a:t>: You can add one or more locations to your TL 9001 registration.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35558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Once you are done with adding profile location(s), click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Continue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go to the next section. The 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TL 9000 Profile Product Categories 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screen will be displayed.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5606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1712756" lvl="3" indent="-342900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092708" lvl="2" indent="-342900">
              <a:lnSpc>
                <a:spcPct val="100000"/>
              </a:lnSpc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86273" y="3682439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3463" y="2143692"/>
            <a:ext cx="3858958" cy="1816106"/>
          </a:xfrm>
        </p:spPr>
      </p:pic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11AEBE6B-55A2-4A18-A7EC-8F52B32F7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4213" y="4077338"/>
            <a:ext cx="3737457" cy="18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5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3" y="-75992"/>
            <a:ext cx="11860567" cy="1143000"/>
          </a:xfrm>
        </p:spPr>
        <p:txBody>
          <a:bodyPr/>
          <a:lstStyle/>
          <a:p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Steps to Registration - New TL 9000 Registration Creation</a:t>
            </a:r>
            <a:endParaRPr lang="en-US" sz="32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93" y="2043429"/>
            <a:ext cx="5433134" cy="3904610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Calibri" panose="020F0502020204030204" pitchFamily="34" charset="0"/>
              </a:rPr>
              <a:t>Select the appropriate Category </a:t>
            </a:r>
          </a:p>
          <a:p>
            <a:pPr marL="521208" lvl="2" indent="0">
              <a:buNone/>
            </a:pPr>
            <a:r>
              <a:rPr lang="en-US" sz="1800" dirty="0">
                <a:solidFill>
                  <a:schemeClr val="tx1"/>
                </a:solidFill>
                <a:cs typeface="Calibri" panose="020F0502020204030204" pitchFamily="34" charset="0"/>
              </a:rPr>
              <a:t>   (Step 3)</a:t>
            </a:r>
          </a:p>
          <a:p>
            <a:pPr marL="521208" lvl="2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1035558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Select the appropriate Category from the Category drop down and click on the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Add Category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button to add the Category</a:t>
            </a:r>
          </a:p>
          <a:p>
            <a:pPr marL="1035558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u="sng" dirty="0">
                <a:effectLst/>
                <a:ea typeface="Calibri" panose="020F0502020204030204" pitchFamily="34" charset="0"/>
              </a:rPr>
              <a:t>Note</a:t>
            </a:r>
            <a:r>
              <a:rPr lang="en-US" sz="1800" dirty="0">
                <a:effectLst/>
                <a:ea typeface="Calibri" panose="020F0502020204030204" pitchFamily="34" charset="0"/>
              </a:rPr>
              <a:t>: You can add one or more categories to your TL 9000 registration.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35558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Once you are done with adding profile categories click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Continue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go to the next section. The 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Not Applicable Clauses 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screen will be displayed.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5606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1712756" lvl="3" indent="-342900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092708" lvl="2" indent="-342900">
              <a:lnSpc>
                <a:spcPct val="100000"/>
              </a:lnSpc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86273" y="3682439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3730" y="2143692"/>
            <a:ext cx="3858424" cy="1816106"/>
          </a:xfrm>
        </p:spPr>
      </p:pic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11AEBE6B-55A2-4A18-A7EC-8F52B32F7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4213" y="4089948"/>
            <a:ext cx="3737457" cy="17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0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3" y="-75992"/>
            <a:ext cx="11860567" cy="1143000"/>
          </a:xfrm>
        </p:spPr>
        <p:txBody>
          <a:bodyPr/>
          <a:lstStyle/>
          <a:p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Steps to Registration - New TL 9000 Registration Creation</a:t>
            </a:r>
            <a:endParaRPr lang="en-US" sz="32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93" y="2043429"/>
            <a:ext cx="5433134" cy="3931243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Calibri" panose="020F0502020204030204" pitchFamily="34" charset="0"/>
              </a:rPr>
              <a:t>Enter the appropriate Not Applicable Clauses information (Step 4)</a:t>
            </a:r>
          </a:p>
          <a:p>
            <a:pPr marL="521208" lvl="2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1655606" lvl="3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Handbook Release (Not Applicable Clauses)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Select Requirement Handbook Release from dropdown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Select Not Applicable Clause from dropdown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Click ‘Add Clause’ button to add not applicable clause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a typeface="Malgun Gothic" panose="020B0503020000020004" pitchFamily="34" charset="-127"/>
                <a:cs typeface="Calibri" panose="020F0502020204030204" pitchFamily="34" charset="0"/>
              </a:rPr>
              <a:t>Click the Continue button to proceed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1800" u="sng" dirty="0">
                <a:effectLst/>
                <a:ea typeface="Calibri" panose="020F0502020204030204" pitchFamily="34" charset="0"/>
              </a:rPr>
              <a:t>Note</a:t>
            </a:r>
            <a:r>
              <a:rPr lang="en-US" sz="1800" dirty="0">
                <a:effectLst/>
                <a:ea typeface="Calibri" panose="020F0502020204030204" pitchFamily="34" charset="0"/>
              </a:rPr>
              <a:t>: If your TL 9000 registration does not have any Not Applicable Clauses, you can skip this section by clicking on the “Continue” button.</a:t>
            </a:r>
            <a:endParaRPr lang="en-US" sz="1800" dirty="0">
              <a:solidFill>
                <a:srgbClr val="000000"/>
              </a:solidFill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1655606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1712756" lvl="3" indent="-342900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712756" lvl="3" indent="-342900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092708" lvl="2" indent="-342900">
              <a:lnSpc>
                <a:spcPct val="100000"/>
              </a:lnSpc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86273" y="3682439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4935" y="2144833"/>
            <a:ext cx="3776014" cy="1813824"/>
          </a:xfrm>
        </p:spPr>
      </p:pic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11AEBE6B-55A2-4A18-A7EC-8F52B32F7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5145" y="4090525"/>
            <a:ext cx="3695594" cy="17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1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3" y="-75992"/>
            <a:ext cx="11860567" cy="1143000"/>
          </a:xfrm>
        </p:spPr>
        <p:txBody>
          <a:bodyPr/>
          <a:lstStyle/>
          <a:p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Steps to Registration - New TL 9000 Registration Creation</a:t>
            </a:r>
            <a:endParaRPr lang="en-US" sz="32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93" y="2043429"/>
            <a:ext cx="5433134" cy="3931243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Calibri" panose="020F0502020204030204" pitchFamily="34" charset="0"/>
              </a:rPr>
              <a:t>Select the appropriate Exemptions information (Step 5)</a:t>
            </a:r>
          </a:p>
          <a:p>
            <a:pPr marL="521208" lvl="2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Category ID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Measurement List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Click ‘Add Exemption’ button to add Exemption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a typeface="Malgun Gothic" panose="020B0503020000020004" pitchFamily="34" charset="-127"/>
                <a:cs typeface="Calibri" panose="020F0502020204030204" pitchFamily="34" charset="0"/>
              </a:rPr>
              <a:t>Click the Continue button to proceed</a:t>
            </a:r>
          </a:p>
          <a:p>
            <a:pPr marL="1712756" lvl="3" indent="-342900">
              <a:buFont typeface="Wingdings" panose="05000000000000000000" pitchFamily="2" charset="2"/>
              <a:buChar char="Ø"/>
            </a:pPr>
            <a:r>
              <a:rPr lang="en-US" sz="1800" u="sng" dirty="0">
                <a:effectLst/>
                <a:ea typeface="Calibri" panose="020F0502020204030204" pitchFamily="34" charset="0"/>
              </a:rPr>
              <a:t>Note</a:t>
            </a:r>
            <a:r>
              <a:rPr lang="en-US" sz="1800" dirty="0">
                <a:effectLst/>
                <a:ea typeface="Calibri" panose="020F0502020204030204" pitchFamily="34" charset="0"/>
              </a:rPr>
              <a:t>: If your TL 9000 registration does not have any Exemptions, you can skip this section by clicking on the “Continue” button.</a:t>
            </a:r>
            <a:endParaRPr lang="en-US" sz="1800" dirty="0">
              <a:solidFill>
                <a:srgbClr val="000000"/>
              </a:solidFill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1655606" lvl="3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1712756" lvl="3" indent="-342900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712756" lvl="3" indent="-342900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092708" lvl="2" indent="-342900">
              <a:lnSpc>
                <a:spcPct val="100000"/>
              </a:lnSpc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86273" y="3682439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8806" y="2144833"/>
            <a:ext cx="3668271" cy="1813824"/>
          </a:xfrm>
        </p:spPr>
      </p:pic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11AEBE6B-55A2-4A18-A7EC-8F52B32F7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5726" y="4090525"/>
            <a:ext cx="3594430" cy="17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32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3" y="-75992"/>
            <a:ext cx="11860567" cy="1143000"/>
          </a:xfrm>
        </p:spPr>
        <p:txBody>
          <a:bodyPr/>
          <a:lstStyle/>
          <a:p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Steps to Registration - New TL 9000 Registration Creation</a:t>
            </a:r>
            <a:endParaRPr lang="en-US" sz="32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93" y="2043429"/>
            <a:ext cx="5433134" cy="3504263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779526" lvl="1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Review Profile Information - TL 9000</a:t>
            </a:r>
            <a:endParaRPr lang="en-US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98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779526" lvl="1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Verify the information entered is correct and click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Submit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save.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1369856" lvl="3" indent="0">
              <a:buNone/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86273" y="3682439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980" y="2160821"/>
            <a:ext cx="3162303" cy="1521618"/>
          </a:xfrm>
        </p:spPr>
      </p:pic>
    </p:spTree>
    <p:extLst>
      <p:ext uri="{BB962C8B-B14F-4D97-AF65-F5344CB8AC3E}">
        <p14:creationId xmlns:p14="http://schemas.microsoft.com/office/powerpoint/2010/main" val="4121931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3" y="-75992"/>
            <a:ext cx="11860567" cy="1143000"/>
          </a:xfrm>
        </p:spPr>
        <p:txBody>
          <a:bodyPr/>
          <a:lstStyle/>
          <a:p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Steps to Registration - New TL 9000 Registration Creation</a:t>
            </a:r>
            <a:endParaRPr lang="en-US" sz="32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93" y="2043429"/>
            <a:ext cx="5433134" cy="3504263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marL="642366" lvl="2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 successful submit, a success msg is issued with the TL 9000 ID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u="sng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42366" lvl="2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u="sng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New TL 9000 Registration will be approved by the TIA </a:t>
            </a:r>
            <a:r>
              <a:rPr lang="en-US" sz="18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QuEST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Forum portal administrator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69856" lvl="3" indent="0">
              <a:buNone/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86273" y="3682439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731" y="2160821"/>
            <a:ext cx="3373432" cy="1521618"/>
          </a:xfrm>
        </p:spPr>
      </p:pic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AA664890-EB1D-462F-8F51-59B768F5C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731" y="3808600"/>
            <a:ext cx="3373432" cy="149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49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3" y="-75992"/>
            <a:ext cx="11860567" cy="1143000"/>
          </a:xfrm>
        </p:spPr>
        <p:txBody>
          <a:bodyPr/>
          <a:lstStyle/>
          <a:p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Steps to Registration - New SCS 9001 Registration Creation</a:t>
            </a:r>
            <a:endParaRPr lang="en-US" sz="32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91" y="2043429"/>
            <a:ext cx="5770487" cy="4170940"/>
          </a:xfrm>
        </p:spPr>
        <p:txBody>
          <a:bodyPr/>
          <a:lstStyle/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34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LOGIN AS USER TO VIEW/EDIT NEW TL 9000 REGISTRATION</a:t>
            </a:r>
            <a:endParaRPr lang="en-US" sz="1534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3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534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 After your TL 9000 registration has been   </a:t>
            </a:r>
          </a:p>
          <a:p>
            <a:pPr marL="795528" lvl="3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534" dirty="0"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534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approved by the </a:t>
            </a:r>
            <a:r>
              <a:rPr lang="en-US" sz="1534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TIA </a:t>
            </a:r>
            <a:r>
              <a:rPr lang="en-US" sz="1534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QuEST</a:t>
            </a:r>
            <a:r>
              <a:rPr lang="en-US" sz="1534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Forum </a:t>
            </a:r>
          </a:p>
          <a:p>
            <a:pPr marL="795528" lvl="3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534" dirty="0"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534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Administrator, you can login to the </a:t>
            </a:r>
            <a:r>
              <a:rPr lang="en-US" sz="1534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TIA </a:t>
            </a:r>
            <a:r>
              <a:rPr lang="en-US" sz="1534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QuEST</a:t>
            </a:r>
            <a:r>
              <a:rPr lang="en-US" sz="1534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95528" lvl="3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534" b="1" dirty="0"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534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Forum </a:t>
            </a:r>
            <a:r>
              <a:rPr lang="en-US" sz="1534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portal and view it.</a:t>
            </a:r>
            <a:endParaRPr lang="en-US" sz="1534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3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 Login to </a:t>
            </a:r>
            <a:r>
              <a:rPr lang="en-US" sz="1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https://portal.questforum.org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95528" lvl="3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using your username and password. The </a:t>
            </a:r>
          </a:p>
          <a:p>
            <a:pPr marL="795528" lvl="3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User Portal Home Page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screen will be </a:t>
            </a:r>
          </a:p>
          <a:p>
            <a:pPr marL="795528" lvl="3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displayed.</a:t>
            </a:r>
            <a:endParaRPr lang="en-US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3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 Under the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Registration Menu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section and </a:t>
            </a:r>
          </a:p>
          <a:p>
            <a:pPr marL="795528" lvl="3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    click on the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Registrations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link. The </a:t>
            </a:r>
          </a:p>
          <a:p>
            <a:pPr marL="795528" lvl="3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b="1" dirty="0"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Registrations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home page will be displayed.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69856" lvl="3" indent="0">
              <a:buNone/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86273" y="3682439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796" y="2165199"/>
            <a:ext cx="2966670" cy="1517240"/>
          </a:xfrm>
        </p:spPr>
      </p:pic>
    </p:spTree>
    <p:extLst>
      <p:ext uri="{BB962C8B-B14F-4D97-AF65-F5344CB8AC3E}">
        <p14:creationId xmlns:p14="http://schemas.microsoft.com/office/powerpoint/2010/main" val="1238072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0" y="1264596"/>
            <a:ext cx="11556460" cy="5152079"/>
          </a:xfrm>
        </p:spPr>
        <p:txBody>
          <a:bodyPr/>
          <a:lstStyle/>
          <a:p>
            <a:pPr marL="799518" lvl="1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1119558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There are three methods available for submitting monthly TL 9000 data to the</a:t>
            </a:r>
          </a:p>
          <a:p>
            <a:pPr marL="776658" lvl="2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</a:t>
            </a:r>
            <a:endParaRPr lang="en-US" sz="2000" dirty="0">
              <a:cs typeface="Calibri" panose="020F0502020204030204" pitchFamily="34" charset="0"/>
            </a:endParaRPr>
          </a:p>
          <a:p>
            <a:pPr marL="776658" lvl="2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 Measurements Repository System (MRS)</a:t>
            </a:r>
          </a:p>
          <a:p>
            <a:pPr marL="1119558" lvl="2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1119558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The three methods are:</a:t>
            </a:r>
          </a:p>
          <a:p>
            <a:pPr marL="1119558" lvl="2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Manual – the data is entered manually through an input form on-line</a:t>
            </a:r>
          </a:p>
          <a:p>
            <a:pPr lvl="3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Template – the data is entered into a template file and then uploaded </a:t>
            </a:r>
          </a:p>
          <a:p>
            <a:pPr lvl="3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XML – an XML based file is loaded via a machine to machine</a:t>
            </a:r>
          </a:p>
          <a:p>
            <a:pPr lvl="3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1119558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The above three methods may be used interchangeably. For example, one method may</a:t>
            </a:r>
          </a:p>
          <a:p>
            <a:pPr marL="776658" lvl="2" indent="0">
              <a:buNone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776658" lvl="2" indent="0">
              <a:buNone/>
            </a:pPr>
            <a:r>
              <a:rPr lang="en-US" sz="2000" dirty="0">
                <a:cs typeface="Calibri" panose="020F0502020204030204" pitchFamily="34" charset="0"/>
              </a:rPr>
              <a:t>     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be used for the original submission and another method may be used for a re-submission.</a:t>
            </a:r>
          </a:p>
          <a:p>
            <a:pPr marL="776658" lvl="2" indent="0">
              <a:buNone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776658" lvl="2" indent="0">
              <a:buNone/>
            </a:pPr>
            <a:r>
              <a:rPr lang="en-US" sz="2000" dirty="0">
                <a:cs typeface="Calibri" panose="020F0502020204030204" pitchFamily="34" charset="0"/>
              </a:rPr>
              <a:t>     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One method may be used one month and another the next month. It is recommended  </a:t>
            </a:r>
            <a:r>
              <a:rPr lang="en-US" sz="2000" dirty="0">
                <a:cs typeface="Calibri" panose="020F0502020204030204" pitchFamily="34" charset="0"/>
              </a:rPr>
              <a:t> </a:t>
            </a:r>
          </a:p>
          <a:p>
            <a:pPr marL="776658" lvl="2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</a:t>
            </a:r>
          </a:p>
          <a:p>
            <a:pPr marL="776658" lvl="2" indent="0">
              <a:buNone/>
            </a:pPr>
            <a:r>
              <a:rPr lang="en-US" sz="2000" dirty="0">
                <a:cs typeface="Calibri" panose="020F0502020204030204" pitchFamily="34" charset="0"/>
              </a:rPr>
              <a:t>     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though that once an automated XML based input system is set up that it be used </a:t>
            </a:r>
          </a:p>
          <a:p>
            <a:pPr marL="776658" lvl="2" indent="0"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776658" lvl="2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consistently</a:t>
            </a:r>
            <a:endParaRPr lang="en-US" sz="2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0" lvl="1">
              <a:lnSpc>
                <a:spcPct val="120000"/>
              </a:lnSpc>
              <a:spcBef>
                <a:spcPts val="242"/>
              </a:spcBef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1325"/>
            <a:ext cx="10972800" cy="599535"/>
          </a:xfrm>
        </p:spPr>
        <p:txBody>
          <a:bodyPr/>
          <a:lstStyle/>
          <a:p>
            <a:r>
              <a:rPr lang="en-US" sz="3200" dirty="0">
                <a:latin typeface="Trebuchet MS" panose="020B0603020202020204" pitchFamily="34" charset="0"/>
                <a:cs typeface="Arial" panose="020B0604020202020204" pitchFamily="34" charset="0"/>
              </a:rPr>
              <a:t>					</a:t>
            </a:r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TL 9000 Data Submissions - Methods</a:t>
            </a:r>
            <a:endParaRPr lang="en-US" sz="3200" dirty="0">
              <a:solidFill>
                <a:srgbClr val="0096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99CAD-CA37-4699-EF8A-94BDF026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13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								</a:t>
            </a:r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TL 9000 Overview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574" y="1287263"/>
            <a:ext cx="10014715" cy="4908298"/>
          </a:xfrm>
        </p:spPr>
        <p:txBody>
          <a:bodyPr/>
          <a:lstStyle/>
          <a:p>
            <a:pPr marL="521208" lvl="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All TL 9000 registration information is entered and stored online 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</a:endParaRP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TL 9000 Registration Data is stored in the Registration Management System  </a:t>
            </a:r>
          </a:p>
          <a:p>
            <a:pPr marL="521208" lvl="2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</a:rPr>
              <a:t>     (RMS) 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</a:endParaRP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TL 9000 Measurements Data is stored in a separate system called the </a:t>
            </a:r>
          </a:p>
          <a:p>
            <a:pPr marL="521208" lvl="2" indent="0">
              <a:lnSpc>
                <a:spcPct val="100000"/>
              </a:lnSpc>
              <a:buNone/>
            </a:pPr>
            <a:r>
              <a:rPr lang="en-US" sz="2000" dirty="0"/>
              <a:t>     </a:t>
            </a:r>
            <a:r>
              <a:rPr lang="en-US" sz="2000" dirty="0">
                <a:solidFill>
                  <a:schemeClr val="tx1"/>
                </a:solidFill>
              </a:rPr>
              <a:t>Measurements Repository System (MRS)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</a:endParaRP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Annual data available to TL 9000 registrations free via registration </a:t>
            </a:r>
          </a:p>
          <a:p>
            <a:pPr marL="521208" lvl="2" indent="0">
              <a:lnSpc>
                <a:spcPct val="100000"/>
              </a:lnSpc>
              <a:buNone/>
            </a:pPr>
            <a:r>
              <a:rPr lang="en-US" sz="2000" dirty="0"/>
              <a:t>    </a:t>
            </a:r>
            <a:r>
              <a:rPr lang="en-US" sz="2000" dirty="0">
                <a:solidFill>
                  <a:schemeClr val="tx1"/>
                </a:solidFill>
              </a:rPr>
              <a:t>profile 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</a:endParaRPr>
          </a:p>
          <a:p>
            <a:pPr lvl="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Monthly data including Best-in-Class available </a:t>
            </a:r>
            <a:r>
              <a:rPr lang="en-US" sz="2000" dirty="0"/>
              <a:t>as </a:t>
            </a:r>
            <a:r>
              <a:rPr lang="en-US" sz="2000" dirty="0">
                <a:solidFill>
                  <a:schemeClr val="tx1"/>
                </a:solidFill>
              </a:rPr>
              <a:t>exclusive benefit of TIA </a:t>
            </a:r>
          </a:p>
          <a:p>
            <a:pPr marL="521208" lvl="2" indent="0">
              <a:lnSpc>
                <a:spcPct val="100000"/>
              </a:lnSpc>
              <a:buNone/>
            </a:pPr>
            <a:r>
              <a:rPr lang="en-US" sz="2000" dirty="0"/>
              <a:t>     </a:t>
            </a:r>
            <a:r>
              <a:rPr lang="en-US" sz="2000" dirty="0" err="1">
                <a:solidFill>
                  <a:schemeClr val="tx1"/>
                </a:solidFill>
              </a:rPr>
              <a:t>QuEST</a:t>
            </a:r>
            <a:r>
              <a:rPr lang="en-US" sz="2000" dirty="0">
                <a:solidFill>
                  <a:schemeClr val="tx1"/>
                </a:solidFill>
              </a:rPr>
              <a:t> Forum membership</a:t>
            </a:r>
            <a:endParaRPr lang="en-US" sz="2000" dirty="0"/>
          </a:p>
          <a:p>
            <a:pPr marL="0" indent="0">
              <a:buNone/>
            </a:pPr>
            <a:endParaRPr lang="en-US" dirty="0">
              <a:solidFill>
                <a:srgbClr val="41404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46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8BCE488-590D-E744-A40B-64F5ADBC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03BAD-8B90-49D5-A615-DC6376C7F8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931592"/>
          </a:xfrm>
        </p:spPr>
        <p:txBody>
          <a:bodyPr>
            <a:normAutofit/>
          </a:bodyPr>
          <a:lstStyle/>
          <a:p>
            <a:r>
              <a:rPr lang="en-US" dirty="0"/>
              <a:t>				  </a:t>
            </a:r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Registration Management - Submit Data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DDDBC-E326-443C-8580-CD23896B6FD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935163"/>
            <a:ext cx="10972800" cy="4224337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B3D01-E1BA-455B-9DDB-249B75C0B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309" y="1050202"/>
            <a:ext cx="10008315" cy="521645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503D1-987B-D6A3-87C5-D4630FDC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238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09530" y="1065320"/>
            <a:ext cx="10972959" cy="5498143"/>
          </a:xfrm>
        </p:spPr>
        <p:txBody>
          <a:bodyPr/>
          <a:lstStyle/>
          <a:p>
            <a:pPr marL="799518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Trebuchet MS" panose="020B0603020202020204" pitchFamily="34" charset="0"/>
              </a:rPr>
              <a:t> 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collect all the necessary data </a:t>
            </a:r>
          </a:p>
          <a:p>
            <a:pPr marL="799518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Log in to the TIA </a:t>
            </a:r>
            <a:r>
              <a:rPr lang="en-US" sz="24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</a:t>
            </a: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Forum portal at </a:t>
            </a: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https://portal.questforum.org/</a:t>
            </a:r>
            <a:endParaRPr lang="en-US" sz="24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9518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Click on “Registrations” link found on the left side menu, opens the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TL 9000 Registrations page</a:t>
            </a:r>
          </a:p>
          <a:p>
            <a:pPr marL="799518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Select the registration </a:t>
            </a:r>
            <a:endParaRPr lang="en-US" sz="24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9518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Click on "Submit Data" link found in the Actions column against the 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registration you will submit data for</a:t>
            </a:r>
          </a:p>
          <a:p>
            <a:pPr marL="799518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The "TL 9000 Data Submission" page appears, and the “Online Data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Submission” tab is highlighted.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9518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Select the year and the month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0" lvl="1">
              <a:lnSpc>
                <a:spcPct val="120000"/>
              </a:lnSpc>
              <a:spcBef>
                <a:spcPts val="242"/>
              </a:spcBef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rebuchet MS" panose="020B0603020202020204" pitchFamily="34" charset="0"/>
                <a:cs typeface="Arial" panose="020B0604020202020204" pitchFamily="34" charset="0"/>
              </a:rPr>
              <a:t>  TL 9000 Data Submissions - Online Data Submission</a:t>
            </a:r>
            <a:endParaRPr lang="en-US" sz="3600" dirty="0">
              <a:latin typeface="Trebuchet MS" panose="020B0603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13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0813" y="274637"/>
            <a:ext cx="12041187" cy="1483141"/>
          </a:xfrm>
        </p:spPr>
        <p:txBody>
          <a:bodyPr/>
          <a:lstStyle/>
          <a:p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TL 9000 Data Submissions - Online Data Submission (continued)</a:t>
            </a:r>
            <a:b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rgbClr val="0096FF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-1" y="1411551"/>
            <a:ext cx="11762913" cy="4785064"/>
          </a:xfrm>
        </p:spPr>
        <p:txBody>
          <a:bodyPr/>
          <a:lstStyle/>
          <a:p>
            <a:pPr marL="201168" lvl="1" indent="0">
              <a:buNone/>
            </a:pPr>
            <a:r>
              <a:rPr lang="en-US" sz="25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endParaRPr lang="en-US" sz="2500" dirty="0">
              <a:latin typeface="Trebuchet MS" panose="020B060302020202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First collect all the necessary data 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effectLst/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Log in to the TIA </a:t>
            </a:r>
            <a:r>
              <a:rPr lang="en-US" sz="2400" dirty="0" err="1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QuEST</a:t>
            </a:r>
            <a:r>
              <a:rPr lang="en-US" sz="24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Forum portal at </a:t>
            </a:r>
            <a:r>
              <a:rPr lang="en-US" sz="2400" dirty="0">
                <a:solidFill>
                  <a:schemeClr val="tx1"/>
                </a:solidFill>
                <a:effectLst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https://portal.questforum.org/</a:t>
            </a:r>
            <a:endParaRPr lang="en-US" sz="24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Click on “Registrations” link found on the left side menu, opens the TL 9000 </a:t>
            </a:r>
          </a:p>
          <a:p>
            <a:pPr marL="795528" lvl="3" indent="0">
              <a:buNone/>
            </a:pPr>
            <a:r>
              <a:rPr lang="en-US" sz="24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</a:t>
            </a:r>
          </a:p>
          <a:p>
            <a:pPr marL="795528" lvl="3" indent="0">
              <a:buNone/>
            </a:pPr>
            <a:r>
              <a:rPr lang="en-US" sz="2400" dirty="0">
                <a:cs typeface="Calibri" panose="020F0502020204030204" pitchFamily="34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Registrations page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  Select the registration 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Click on "Submit Data" link found in the Actions column against the registration </a:t>
            </a:r>
          </a:p>
          <a:p>
            <a:pPr marL="795528" lvl="3" indent="0">
              <a:buNone/>
            </a:pPr>
            <a:r>
              <a:rPr lang="en-US" sz="2400" dirty="0">
                <a:cs typeface="Calibri" panose="020F0502020204030204" pitchFamily="34" charset="0"/>
              </a:rPr>
              <a:t>    </a:t>
            </a:r>
          </a:p>
          <a:p>
            <a:pPr marL="795528" lvl="3" indent="0">
              <a:buNone/>
            </a:pPr>
            <a:r>
              <a:rPr lang="en-US" sz="24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you will  submit data for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The "TL 9000 Data Submission" page appears, and the “Online Data </a:t>
            </a:r>
          </a:p>
          <a:p>
            <a:pPr marL="795528" lvl="3" indent="0">
              <a:buNone/>
            </a:pPr>
            <a:r>
              <a:rPr lang="en-US" sz="2400" dirty="0">
                <a:cs typeface="Calibri" panose="020F0502020204030204" pitchFamily="34" charset="0"/>
              </a:rPr>
              <a:t>   </a:t>
            </a:r>
          </a:p>
          <a:p>
            <a:pPr marL="795528" lvl="3" indent="0">
              <a:buNone/>
            </a:pPr>
            <a:r>
              <a:rPr lang="en-US" sz="24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Submission” tab is highlighted.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  Select the year and the month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0" lvl="1">
              <a:lnSpc>
                <a:spcPct val="120000"/>
              </a:lnSpc>
              <a:spcBef>
                <a:spcPts val="242"/>
              </a:spcBef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84035-1DEA-9F1A-F30B-D304F449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570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5B7243B-A0DB-7940-99AC-F324CC56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DDDBC-E326-443C-8580-CD23896B6FD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935163"/>
            <a:ext cx="10972800" cy="4224337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B3D01-E1BA-455B-9DDB-249B75C0B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430" y="1436712"/>
            <a:ext cx="9667139" cy="46247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67CAF75-7DAA-EF42-A628-49B5C6B2AE28}"/>
              </a:ext>
            </a:extLst>
          </p:cNvPr>
          <p:cNvSpPr txBox="1">
            <a:spLocks/>
          </p:cNvSpPr>
          <p:nvPr/>
        </p:nvSpPr>
        <p:spPr>
          <a:xfrm>
            <a:off x="609689" y="244503"/>
            <a:ext cx="10972800" cy="1143000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>
            <a:lvl1pPr algn="ctr" defTabSz="456618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TL 9000 Data Submissions - Online Data Submission</a:t>
            </a:r>
            <a:b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(continued)</a:t>
            </a:r>
            <a:endParaRPr lang="en-US" sz="2800" dirty="0">
              <a:solidFill>
                <a:srgbClr val="0096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DFC88C-950D-A713-B939-A4FE575C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8779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712191B-D1AC-0E42-9C0A-0D2825A8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DDDBC-E326-443C-8580-CD23896B6FD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935163"/>
            <a:ext cx="10972800" cy="4224337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23A131F-4429-AB4A-B351-938FF60559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274638"/>
            <a:ext cx="12033115" cy="1232058"/>
          </a:xfrm>
        </p:spPr>
        <p:txBody>
          <a:bodyPr/>
          <a:lstStyle/>
          <a:p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TL 9000 Data Submissions - Online Data Submission</a:t>
            </a:r>
            <a:b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  										</a:t>
            </a:r>
            <a:r>
              <a:rPr lang="en-US" sz="28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(continued)</a:t>
            </a:r>
            <a:endParaRPr lang="en-US" sz="2800" dirty="0">
              <a:solidFill>
                <a:srgbClr val="0096FF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B3D01-E1BA-455B-9DDB-249B75C0B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111" y="1506696"/>
            <a:ext cx="9769777" cy="47508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1C2798-5625-3134-0DE8-FAD26345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275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49A4F51-D8D0-274D-853E-90DF34D4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DDDBC-E326-443C-8580-CD23896B6FD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935163"/>
            <a:ext cx="10972800" cy="4224337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B3D01-E1BA-455B-9DDB-249B75C0B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313" y="1145507"/>
            <a:ext cx="9521247" cy="4775899"/>
          </a:xfrm>
          <a:prstGeom prst="rect">
            <a:avLst/>
          </a:prstGeom>
        </p:spPr>
      </p:pic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119E9E34-78D0-42DA-957B-0091D90D04C8}"/>
              </a:ext>
            </a:extLst>
          </p:cNvPr>
          <p:cNvSpPr/>
          <p:nvPr/>
        </p:nvSpPr>
        <p:spPr>
          <a:xfrm>
            <a:off x="5206583" y="5921407"/>
            <a:ext cx="1063691" cy="409574"/>
          </a:xfrm>
          <a:prstGeom prst="upArrowCallou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validate</a:t>
            </a:r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BD0E693C-4DDA-4544-8B1E-4C1CF282D02F}"/>
              </a:ext>
            </a:extLst>
          </p:cNvPr>
          <p:cNvSpPr/>
          <p:nvPr/>
        </p:nvSpPr>
        <p:spPr>
          <a:xfrm>
            <a:off x="4133355" y="5921406"/>
            <a:ext cx="914400" cy="409575"/>
          </a:xfrm>
          <a:prstGeom prst="upArrowCallout">
            <a:avLst>
              <a:gd name="adj1" fmla="val 3324"/>
              <a:gd name="adj2" fmla="val 25000"/>
              <a:gd name="adj3" fmla="val 25000"/>
              <a:gd name="adj4" fmla="val 64977"/>
            </a:avLst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Submit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30199BD-8362-A047-A335-425BE324694E}"/>
              </a:ext>
            </a:extLst>
          </p:cNvPr>
          <p:cNvSpPr txBox="1">
            <a:spLocks/>
          </p:cNvSpPr>
          <p:nvPr/>
        </p:nvSpPr>
        <p:spPr>
          <a:xfrm>
            <a:off x="609689" y="244503"/>
            <a:ext cx="10972800" cy="819513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>
            <a:lvl1pPr algn="ctr" defTabSz="456618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TL 9000 Data Submissions - Online Data Submission</a:t>
            </a:r>
            <a:b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(continued)</a:t>
            </a:r>
            <a:endParaRPr lang="en-US" sz="2800" dirty="0">
              <a:solidFill>
                <a:srgbClr val="0096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D07BDF-5B77-E83F-AAFE-564AA23D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736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C5D758-08EE-B57C-B927-F8E76C86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FED89BA-8060-2F4B-9F48-20264EAD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DDDBC-E326-443C-8580-CD23896B6FD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935163"/>
            <a:ext cx="10972800" cy="4224337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B3D01-E1BA-455B-9DDB-249B75C0B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659" y="1421377"/>
            <a:ext cx="9464186" cy="44378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30495D-751F-DF4D-A6AA-2C3D2A39240C}"/>
              </a:ext>
            </a:extLst>
          </p:cNvPr>
          <p:cNvSpPr txBox="1">
            <a:spLocks/>
          </p:cNvSpPr>
          <p:nvPr/>
        </p:nvSpPr>
        <p:spPr>
          <a:xfrm>
            <a:off x="609609" y="410741"/>
            <a:ext cx="10972800" cy="891253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>
            <a:lvl1pPr algn="ctr" defTabSz="456618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Data Submissions – File Upload</a:t>
            </a:r>
            <a:b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(continued)</a:t>
            </a:r>
            <a:endParaRPr lang="en-US" sz="2800" dirty="0">
              <a:solidFill>
                <a:srgbClr val="0096FF"/>
              </a:solidFill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732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6F96BFC-5D4E-A345-B2A9-B497D473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03BAD-8B90-49D5-A615-DC6376C7F8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8900"/>
            <a:ext cx="10972800" cy="925513"/>
          </a:xfrm>
        </p:spPr>
        <p:txBody>
          <a:bodyPr>
            <a:normAutofit/>
          </a:bodyPr>
          <a:lstStyle/>
          <a:p>
            <a:r>
              <a:rPr lang="en-US" dirty="0"/>
              <a:t>				  </a:t>
            </a:r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Registration Management – DSR History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DDDBC-E326-443C-8580-CD23896B6FD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935163"/>
            <a:ext cx="10972800" cy="4224337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B3D01-E1BA-455B-9DDB-249B75C0B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824" y="1140737"/>
            <a:ext cx="9972479" cy="5065278"/>
          </a:xfrm>
          <a:prstGeom prst="rect">
            <a:avLst/>
          </a:prstGeom>
        </p:spPr>
      </p:pic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E2808A92-7351-444E-8B36-A50B6391ADF8}"/>
              </a:ext>
            </a:extLst>
          </p:cNvPr>
          <p:cNvSpPr/>
          <p:nvPr/>
        </p:nvSpPr>
        <p:spPr>
          <a:xfrm>
            <a:off x="8881860" y="6158709"/>
            <a:ext cx="713793" cy="377631"/>
          </a:xfrm>
          <a:prstGeom prst="upArrowCallou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DSR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A5F11-6A1B-E313-BD1D-20F742E7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089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834315"/>
          </a:xfrm>
        </p:spPr>
        <p:txBody>
          <a:bodyPr/>
          <a:lstStyle/>
          <a:p>
            <a:r>
              <a:rPr lang="en-US" sz="3600" dirty="0">
                <a:latin typeface="Trebuchet MS" panose="020B0603020202020204" pitchFamily="34" charset="0"/>
                <a:cs typeface="Arial" panose="020B0604020202020204" pitchFamily="34" charset="0"/>
              </a:rPr>
              <a:t>									</a:t>
            </a:r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TL 9000 Certification</a:t>
            </a:r>
            <a:endParaRPr lang="en-US" sz="3600" dirty="0">
              <a:solidFill>
                <a:srgbClr val="0096FF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0" y="1417638"/>
            <a:ext cx="10972800" cy="5145087"/>
          </a:xfrm>
        </p:spPr>
        <p:txBody>
          <a:bodyPr/>
          <a:lstStyle/>
          <a:p>
            <a:pPr marL="201168" lvl="1" indent="0">
              <a:buNone/>
            </a:pPr>
            <a:r>
              <a:rPr lang="en-US" sz="2500" dirty="0">
                <a:solidFill>
                  <a:schemeClr val="tx1"/>
                </a:solidFill>
                <a:latin typeface="Trebuchet MS" panose="020B0603020202020204" pitchFamily="34" charset="0"/>
              </a:rPr>
              <a:t> 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500" dirty="0"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  You’ve registered 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  You’ve completed TL 9000 preparations 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  You’ve submitted three consecutive months of TL 9000 data 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  You’ve passed your certification audit 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  What next? 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  Your auditor from the Certification Body company must log in and certify </a:t>
            </a:r>
          </a:p>
          <a:p>
            <a:pPr marL="795528" lvl="3" indent="0">
              <a:buNone/>
            </a:pPr>
            <a:r>
              <a:rPr lang="en-US" sz="2400" dirty="0">
                <a:cs typeface="Calibri" panose="020F0502020204030204" pitchFamily="34" charset="0"/>
              </a:rPr>
              <a:t>    </a:t>
            </a:r>
          </a:p>
          <a:p>
            <a:pPr marL="795528" lvl="3" indent="0">
              <a:buNone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     your registration online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  You will receive e-mail notification when done. 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  Look for your registration on the public side.</a:t>
            </a:r>
            <a:endParaRPr lang="en-US" sz="2400" dirty="0">
              <a:cs typeface="Calibri" panose="020F0502020204030204" pitchFamily="34" charset="0"/>
            </a:endParaRPr>
          </a:p>
          <a:p>
            <a:pPr marL="864108" lvl="2" indent="-34290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0" lvl="1">
              <a:lnSpc>
                <a:spcPct val="120000"/>
              </a:lnSpc>
              <a:spcBef>
                <a:spcPts val="242"/>
              </a:spcBef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FA787-28C6-E250-230D-3499A28D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152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790713"/>
          </a:xfrm>
        </p:spPr>
        <p:txBody>
          <a:bodyPr/>
          <a:lstStyle/>
          <a:p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					Certification Body – Approvals</a:t>
            </a:r>
            <a:endParaRPr lang="en-US" sz="3600" dirty="0">
              <a:latin typeface="Trebuchet MS" panose="020B0603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0" y="1296140"/>
            <a:ext cx="10972800" cy="4988773"/>
          </a:xfrm>
        </p:spPr>
        <p:txBody>
          <a:bodyPr/>
          <a:lstStyle/>
          <a:p>
            <a:pPr marL="799518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99518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9558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Once certified, an Organization can edit their private registration profile, which is</a:t>
            </a:r>
          </a:p>
          <a:p>
            <a:pPr marL="456618" lvl="1" indent="0">
              <a:buNone/>
            </a:pPr>
            <a:r>
              <a:rPr lang="en-US" sz="2000" dirty="0">
                <a:cs typeface="Calibri" panose="020F0502020204030204" pitchFamily="34" charset="0"/>
              </a:rPr>
              <a:t>     </a:t>
            </a:r>
          </a:p>
          <a:p>
            <a:pPr marL="456618" lvl="1" indent="0">
              <a:buNone/>
            </a:pPr>
            <a:r>
              <a:rPr lang="en-US" sz="2000" dirty="0">
                <a:cs typeface="Calibri" panose="020F0502020204030204" pitchFamily="34" charset="0"/>
              </a:rPr>
              <a:t>      	    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visible only to approved registration administrators within the organization and</a:t>
            </a:r>
          </a:p>
          <a:p>
            <a:pPr marL="456618" lvl="1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 </a:t>
            </a:r>
          </a:p>
          <a:p>
            <a:pPr marL="456618" lvl="1" indent="0">
              <a:buNone/>
            </a:pPr>
            <a:r>
              <a:rPr lang="en-US" sz="2000" dirty="0">
                <a:cs typeface="Calibri" panose="020F0502020204030204" pitchFamily="34" charset="0"/>
              </a:rPr>
              <a:t>           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their Certification Body (CB)</a:t>
            </a:r>
          </a:p>
          <a:p>
            <a:pPr marL="456618" lvl="1" indent="0">
              <a:buNone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799518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1119558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The following fields can be edited by the Organization: </a:t>
            </a:r>
          </a:p>
          <a:p>
            <a:pPr marL="799518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1530455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Registration Name, Specialty Option, Not Applicable Requirements, </a:t>
            </a:r>
          </a:p>
          <a:p>
            <a:pPr marL="1187555" lvl="3" indent="0"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1187555" lvl="3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Exemptions, Certification Body Name,</a:t>
            </a:r>
            <a:r>
              <a:rPr lang="en-US" sz="2000" dirty="0">
                <a:effectLst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Accreditation Body Name, </a:t>
            </a:r>
            <a:r>
              <a:rPr lang="en-US" sz="2000" dirty="0" err="1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Nace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Code – </a:t>
            </a:r>
          </a:p>
          <a:p>
            <a:pPr marL="1187555" lvl="3" indent="0"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1187555" lvl="3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Hardware, </a:t>
            </a:r>
            <a:r>
              <a:rPr lang="en-US" sz="2000" dirty="0" err="1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Nace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Code – Software, </a:t>
            </a:r>
            <a:r>
              <a:rPr lang="en-US" sz="2000" dirty="0" err="1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Nace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Code – Services, ISO Scope, TL 9000 </a:t>
            </a:r>
          </a:p>
          <a:p>
            <a:pPr marL="1187555" lvl="3" indent="0"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1187555" lvl="3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Scope, Adding or modifying location(s), Adding Categories, Link new </a:t>
            </a:r>
          </a:p>
          <a:p>
            <a:pPr marL="1187555" lvl="3" indent="0"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1187555" lvl="3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Profile, Primary Registration Administrator and Alternate Registration Administrator</a:t>
            </a:r>
            <a:endParaRPr lang="en-US" sz="2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913238" lvl="3">
              <a:lnSpc>
                <a:spcPct val="120000"/>
              </a:lnSpc>
              <a:spcBef>
                <a:spcPts val="242"/>
              </a:spcBef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C62BF-C546-FA8A-4B1B-A6315BE6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156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573" y="48513"/>
            <a:ext cx="10148321" cy="1143000"/>
          </a:xfrm>
        </p:spPr>
        <p:txBody>
          <a:bodyPr/>
          <a:lstStyle/>
          <a:p>
            <a:r>
              <a:rPr lang="en-US" sz="24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					  </a:t>
            </a:r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Steps to Registration - Login</a:t>
            </a:r>
            <a:endParaRPr lang="en-US" sz="36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315" y="2043429"/>
            <a:ext cx="5162055" cy="3951288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2000" dirty="0">
              <a:solidFill>
                <a:srgbClr val="000000"/>
              </a:solidFill>
              <a:effectLst/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1092708" lvl="2" indent="-34290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Arial Body"/>
                <a:ea typeface="Malgun Gothic" panose="020B0503020000020004" pitchFamily="34" charset="-127"/>
                <a:cs typeface="Calibri" panose="020F0502020204030204" pitchFamily="34" charset="0"/>
              </a:rPr>
              <a:t>Go to </a:t>
            </a:r>
            <a:r>
              <a:rPr lang="en-US" sz="2000" u="sng" dirty="0">
                <a:solidFill>
                  <a:srgbClr val="000000"/>
                </a:solidFill>
                <a:effectLst/>
                <a:latin typeface="Arial Body"/>
                <a:ea typeface="Malgun Gothic" panose="020B0503020000020004" pitchFamily="34" charset="-127"/>
                <a:cs typeface="Calibri" panose="020F0502020204030204" pitchFamily="34" charset="0"/>
                <a:hlinkClick r:id="rId2"/>
              </a:rPr>
              <a:t>https://portal.questforum.org/</a:t>
            </a:r>
            <a:r>
              <a:rPr lang="en-US" sz="2000" dirty="0">
                <a:solidFill>
                  <a:srgbClr val="000000"/>
                </a:solidFill>
                <a:effectLst/>
                <a:latin typeface="Arial Body"/>
                <a:ea typeface="Malgun Gothic" panose="020B0503020000020004" pitchFamily="34" charset="-127"/>
                <a:cs typeface="Calibri" panose="020F0502020204030204" pitchFamily="34" charset="0"/>
              </a:rPr>
              <a:t> on the Internet.  The 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 Body"/>
                <a:ea typeface="Malgun Gothic" panose="020B0503020000020004" pitchFamily="34" charset="-127"/>
                <a:cs typeface="Calibri" panose="020F0502020204030204" pitchFamily="34" charset="0"/>
              </a:rPr>
              <a:t>TIA</a:t>
            </a:r>
            <a:r>
              <a:rPr lang="en-US" sz="2000" dirty="0">
                <a:solidFill>
                  <a:srgbClr val="000000"/>
                </a:solidFill>
                <a:effectLst/>
                <a:latin typeface="Arial Body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 Body"/>
                <a:ea typeface="Malgun Gothic" panose="020B0503020000020004" pitchFamily="34" charset="-127"/>
                <a:cs typeface="Calibri" panose="020F0502020204030204" pitchFamily="34" charset="0"/>
              </a:rPr>
              <a:t>QuEST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 Body"/>
                <a:ea typeface="Malgun Gothic" panose="020B0503020000020004" pitchFamily="34" charset="-127"/>
                <a:cs typeface="Calibri" panose="020F0502020204030204" pitchFamily="34" charset="0"/>
              </a:rPr>
              <a:t> Forum Single Sign-On System</a:t>
            </a:r>
            <a:r>
              <a:rPr lang="en-US" sz="2000" dirty="0">
                <a:solidFill>
                  <a:srgbClr val="000000"/>
                </a:solidFill>
                <a:effectLst/>
                <a:latin typeface="Arial Body"/>
                <a:ea typeface="Malgun Gothic" panose="020B0503020000020004" pitchFamily="34" charset="-127"/>
                <a:cs typeface="Calibri" panose="020F0502020204030204" pitchFamily="34" charset="0"/>
              </a:rPr>
              <a:t> screen will be displayed.</a:t>
            </a:r>
          </a:p>
          <a:p>
            <a:pPr marL="749808" lvl="2" indent="0">
              <a:lnSpc>
                <a:spcPct val="100000"/>
              </a:lnSpc>
              <a:buNone/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1092708" lvl="2" indent="-342900">
              <a:lnSpc>
                <a:spcPct val="100000"/>
              </a:lnSpc>
            </a:pPr>
            <a:r>
              <a:rPr lang="en-US" sz="2000" dirty="0">
                <a:latin typeface="Arial Body"/>
              </a:rPr>
              <a:t>TIA </a:t>
            </a:r>
            <a:r>
              <a:rPr lang="en-US" sz="2000" dirty="0" err="1">
                <a:latin typeface="Arial Body"/>
              </a:rPr>
              <a:t>QuEST</a:t>
            </a:r>
            <a:r>
              <a:rPr lang="en-US" sz="2000" dirty="0">
                <a:latin typeface="Arial Body"/>
              </a:rPr>
              <a:t> Forum Copyright Agreement page appears when the user logs first time after creating his/her account. User must accept the agreement to proceed further.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85536" y="369455"/>
            <a:ext cx="2206464" cy="431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355" y="2326478"/>
            <a:ext cx="4634439" cy="2389199"/>
          </a:xfrm>
        </p:spPr>
      </p:pic>
    </p:spTree>
    <p:extLst>
      <p:ext uri="{BB962C8B-B14F-4D97-AF65-F5344CB8AC3E}">
        <p14:creationId xmlns:p14="http://schemas.microsoft.com/office/powerpoint/2010/main" val="76507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628650"/>
          </a:xfrm>
        </p:spPr>
        <p:txBody>
          <a:bodyPr/>
          <a:lstStyle/>
          <a:p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			Certification Body – Approvals</a:t>
            </a:r>
            <a:endParaRPr lang="en-US" sz="3600" dirty="0">
              <a:latin typeface="Trebuchet MS" panose="020B0603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0" y="1429966"/>
            <a:ext cx="10972800" cy="5281984"/>
          </a:xfrm>
        </p:spPr>
        <p:txBody>
          <a:bodyPr/>
          <a:lstStyle/>
          <a:p>
            <a:pPr marL="456618" lvl="1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799518" lvl="1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marL="1119558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Changes to the following fields must be approved by the CB before they </a:t>
            </a:r>
          </a:p>
          <a:p>
            <a:pPr marL="456618" lvl="1" indent="0"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456618" lvl="1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	   are shown in the public certified profile:</a:t>
            </a:r>
          </a:p>
          <a:p>
            <a:pPr marL="799518" lvl="1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1530455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Registration Name, Specialty Option, Not Applicable Requirements, </a:t>
            </a:r>
          </a:p>
          <a:p>
            <a:pPr marL="913235" lvl="2" indent="0"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913235" lvl="2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	   Exemptions, Certification Body Name,</a:t>
            </a:r>
            <a:r>
              <a:rPr lang="en-US" sz="2000" dirty="0">
                <a:effectLst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Nace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Code – Hardware, </a:t>
            </a:r>
            <a:r>
              <a:rPr lang="en-US" sz="2000" dirty="0" err="1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Nace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Code – </a:t>
            </a:r>
          </a:p>
          <a:p>
            <a:pPr marL="913235" lvl="2" indent="0"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913235" lvl="2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     Software, </a:t>
            </a:r>
            <a:r>
              <a:rPr lang="en-US" sz="2000" dirty="0" err="1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Nace</a:t>
            </a: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Code – Services, ISO Scope, TL 9000 Scope, adding or modifying </a:t>
            </a:r>
          </a:p>
          <a:p>
            <a:pPr marL="913235" lvl="2" indent="0"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913235" lvl="2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     location(s), adding Categories and Link new Profile</a:t>
            </a:r>
          </a:p>
          <a:p>
            <a:pPr marL="913235" lvl="2" indent="0">
              <a:buNone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1256135" lvl="2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1119558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Changes to the following fields will immediately flow to the public certified profile:</a:t>
            </a:r>
          </a:p>
          <a:p>
            <a:pPr marL="799518" lvl="1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1530455" lvl="3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Primary Registration Administrator, Alternate Registration Administrator, deletion of </a:t>
            </a:r>
          </a:p>
          <a:p>
            <a:pPr marL="913235" lvl="2" indent="0"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913235" lvl="2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        Location(s) and deletion of Categories </a:t>
            </a:r>
            <a:endParaRPr lang="en-US" sz="2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lvl="2"/>
            <a:endParaRPr lang="en-US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456617" lvl="2">
              <a:lnSpc>
                <a:spcPct val="120000"/>
              </a:lnSpc>
              <a:spcBef>
                <a:spcPts val="242"/>
              </a:spcBef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89AFC-6C0D-410A-18BB-644EBFFF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1947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8"/>
            <a:fld id="{C9468CE9-3F3D-1446-A027-4B4CDD3883B0}" type="slidenum">
              <a:rPr lang="en-US">
                <a:solidFill>
                  <a:prstClr val="white"/>
                </a:solidFill>
              </a:rPr>
              <a:pPr defTabSz="456618"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639762"/>
          </a:xfrm>
        </p:spPr>
        <p:txBody>
          <a:bodyPr/>
          <a:lstStyle/>
          <a:p>
            <a:r>
              <a:rPr lang="en-US" sz="3600" dirty="0">
                <a:latin typeface="Trebuchet MS" panose="020B0603020202020204" pitchFamily="34" charset="0"/>
                <a:cs typeface="Arial" panose="020B0604020202020204" pitchFamily="34" charset="0"/>
              </a:rPr>
              <a:t>							 </a:t>
            </a:r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Contact Information</a:t>
            </a:r>
            <a:endParaRPr lang="en-US" sz="3600" dirty="0">
              <a:solidFill>
                <a:srgbClr val="0096FF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0" y="1367161"/>
            <a:ext cx="10972800" cy="4792339"/>
          </a:xfrm>
        </p:spPr>
        <p:txBody>
          <a:bodyPr/>
          <a:lstStyle/>
          <a:p>
            <a:pPr marL="799518" lvl="1" indent="-342900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799518" lvl="1" indent="-342900">
              <a:buFont typeface="Wingdings" panose="05000000000000000000" pitchFamily="2" charset="2"/>
              <a:buChar char="§"/>
            </a:pPr>
            <a:endParaRPr lang="en-US" sz="2500" dirty="0">
              <a:latin typeface="Trebuchet MS" panose="020B0603020202020204" pitchFamily="34" charset="0"/>
            </a:endParaRPr>
          </a:p>
          <a:p>
            <a:pPr marL="1119558" lvl="2" indent="-342900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1119558" lvl="2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Use Contact Button on every page of tl9000.org to </a:t>
            </a:r>
          </a:p>
          <a:p>
            <a:pPr marL="799518" lvl="1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1530455" lvl="3" indent="-342900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Ask questions </a:t>
            </a:r>
          </a:p>
          <a:p>
            <a:pPr marL="1530455" lvl="3" indent="-342900">
              <a:buFont typeface="Wingdings" panose="05000000000000000000" pitchFamily="2" charset="2"/>
              <a:buChar char="Ø"/>
            </a:pPr>
            <a:endParaRPr lang="en-US" sz="25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1530455" lvl="3" indent="-342900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Make suggestions</a:t>
            </a:r>
          </a:p>
          <a:p>
            <a:pPr marL="1187555" lvl="3" indent="0">
              <a:buNone/>
            </a:pPr>
            <a:r>
              <a:rPr lang="en-US" sz="25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</a:p>
          <a:p>
            <a:pPr marL="1530455" lvl="3" indent="-342900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Report problems</a:t>
            </a:r>
          </a:p>
          <a:p>
            <a:pPr marL="1256135" lvl="2" indent="-342900">
              <a:buFont typeface="Wingdings" panose="05000000000000000000" pitchFamily="2" charset="2"/>
              <a:buChar char="Ø"/>
            </a:pPr>
            <a:endParaRPr lang="en-US" sz="25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1256135" lvl="2" indent="-342900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  <a:p>
            <a:pPr marL="914400" lvl="2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0" lvl="1">
              <a:lnSpc>
                <a:spcPct val="120000"/>
              </a:lnSpc>
              <a:spcBef>
                <a:spcPts val="242"/>
              </a:spcBef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C95B5-4BA9-0920-C005-0E19211DB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277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7805876D-CF16-40E0-B212-218D239B2ECF}"/>
              </a:ext>
            </a:extLst>
          </p:cNvPr>
          <p:cNvSpPr txBox="1">
            <a:spLocks/>
          </p:cNvSpPr>
          <p:nvPr/>
        </p:nvSpPr>
        <p:spPr>
          <a:xfrm>
            <a:off x="2062937" y="1621092"/>
            <a:ext cx="8066125" cy="2324225"/>
          </a:xfrm>
          <a:prstGeom prst="rect">
            <a:avLst/>
          </a:prstGeom>
        </p:spPr>
        <p:txBody>
          <a:bodyPr vert="horz" wrap="square" lIns="0" tIns="655827" rIns="0" bIns="0" rtlCol="0">
            <a:spAutoFit/>
          </a:bodyPr>
          <a:lstStyle>
            <a:lvl1pPr marL="0">
              <a:defRPr sz="36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0160" marR="508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additional </a:t>
            </a:r>
            <a:r>
              <a:rPr kumimoji="0" lang="en-US" sz="3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information, </a:t>
            </a:r>
            <a:r>
              <a:rPr kumimoji="0" lang="en-US" sz="3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please</a:t>
            </a:r>
            <a:r>
              <a:rPr kumimoji="0" lang="en-US" sz="36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visit:  </a:t>
            </a:r>
            <a:r>
              <a:rPr kumimoji="0" lang="en-US" sz="3600" b="0" i="0" u="heavy" strike="noStrike" kern="0" cap="none" spc="-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www.tiaonline.org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heavy" strike="noStrike" kern="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ea typeface="+mn-ea"/>
                <a:cs typeface="Calibri"/>
                <a:hlinkClick r:id="rId3"/>
              </a:rPr>
              <a:t>www.tl9000.org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D3ED66B1-DE4B-40A8-AAC0-F2A898A76066}"/>
              </a:ext>
            </a:extLst>
          </p:cNvPr>
          <p:cNvSpPr/>
          <p:nvPr/>
        </p:nvSpPr>
        <p:spPr>
          <a:xfrm>
            <a:off x="835742" y="4989704"/>
            <a:ext cx="4572000" cy="1003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8107C8D6-DD24-4B41-877F-22EDEB3F8D80}"/>
              </a:ext>
            </a:extLst>
          </p:cNvPr>
          <p:cNvSpPr txBox="1">
            <a:spLocks/>
          </p:cNvSpPr>
          <p:nvPr/>
        </p:nvSpPr>
        <p:spPr>
          <a:xfrm>
            <a:off x="1717895" y="784390"/>
            <a:ext cx="889386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000" b="0" i="1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7620" marR="5080" lvl="0" indent="1905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Does your company operate in </a:t>
            </a:r>
            <a:r>
              <a:rPr kumimoji="0" lang="en-US" sz="2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the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ICT space? Are you a TIA QuEST Forum  </a:t>
            </a:r>
            <a:r>
              <a:rPr kumimoji="0" lang="en-US" sz="2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member?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If not, sign up </a:t>
            </a:r>
            <a:r>
              <a:rPr kumimoji="0" lang="en-US" sz="2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today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 reap the </a:t>
            </a:r>
            <a:r>
              <a:rPr kumimoji="0" lang="en-US" sz="2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immediate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benefits of</a:t>
            </a:r>
            <a:r>
              <a:rPr kumimoji="0" lang="en-US" sz="2000" b="0" i="1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membership.  </a:t>
            </a:r>
            <a:endParaRPr kumimoji="0" lang="en-US" sz="2000" b="0" i="0" u="heavy" strike="noStrike" kern="0" cap="none" spc="-5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latin typeface="Arial"/>
              <a:ea typeface="+mj-ea"/>
              <a:cs typeface="Arial"/>
              <a:hlinkClick r:id="rId5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FF5E69-994A-4C96-8FA8-4143F9080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99" y="4989704"/>
            <a:ext cx="4831080" cy="82905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94D7AC-0A8E-7BA1-20C4-1867ED9D3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2022 TIA QuEST Forum.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6836A4-656A-B09D-7348-2AF26AD58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61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575" y="-75992"/>
            <a:ext cx="11035645" cy="1143000"/>
          </a:xfrm>
        </p:spPr>
        <p:txBody>
          <a:bodyPr/>
          <a:lstStyle/>
          <a:p>
            <a:r>
              <a:rPr lang="en-US" sz="24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	       </a:t>
            </a:r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Steps to Registration - New User Account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437" y="2043429"/>
            <a:ext cx="5170933" cy="3951288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</a:endParaRPr>
          </a:p>
          <a:p>
            <a:pPr marL="1092708" lvl="2" indent="-342900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First, establish a personal account on the RMS </a:t>
            </a:r>
          </a:p>
          <a:p>
            <a:pPr marL="749808" lvl="2" indent="0">
              <a:lnSpc>
                <a:spcPct val="10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1371021" lvl="3"/>
            <a:r>
              <a:rPr lang="en-US" sz="2000" dirty="0">
                <a:solidFill>
                  <a:schemeClr val="tx1"/>
                </a:solidFill>
              </a:rPr>
              <a:t> Username</a:t>
            </a:r>
          </a:p>
          <a:p>
            <a:pPr marL="1371021" lvl="3"/>
            <a:r>
              <a:rPr lang="en-US" sz="2000" dirty="0">
                <a:solidFill>
                  <a:schemeClr val="tx1"/>
                </a:solidFill>
              </a:rPr>
              <a:t> Password </a:t>
            </a:r>
          </a:p>
          <a:p>
            <a:pPr marL="1371021" lvl="3"/>
            <a:r>
              <a:rPr lang="en-US" sz="2000" dirty="0">
                <a:solidFill>
                  <a:schemeClr val="tx1"/>
                </a:solidFill>
              </a:rPr>
              <a:t> Name, </a:t>
            </a:r>
          </a:p>
          <a:p>
            <a:pPr marL="1371021" lvl="3"/>
            <a:r>
              <a:rPr lang="en-US" sz="2000" dirty="0">
                <a:solidFill>
                  <a:schemeClr val="tx1"/>
                </a:solidFill>
              </a:rPr>
              <a:t> Address, etc. </a:t>
            </a:r>
          </a:p>
          <a:p>
            <a:pPr marL="1371021" lvl="3"/>
            <a:endParaRPr lang="en-US" sz="2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092708" lvl="2" indent="-342900">
              <a:lnSpc>
                <a:spcPct val="100000"/>
              </a:lnSpc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65940" y="3417455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108" y="2326478"/>
            <a:ext cx="4816933" cy="2389199"/>
          </a:xfrm>
        </p:spPr>
      </p:pic>
    </p:spTree>
    <p:extLst>
      <p:ext uri="{BB962C8B-B14F-4D97-AF65-F5344CB8AC3E}">
        <p14:creationId xmlns:p14="http://schemas.microsoft.com/office/powerpoint/2010/main" val="340301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85" y="-75992"/>
            <a:ext cx="11549849" cy="1143000"/>
          </a:xfrm>
        </p:spPr>
        <p:txBody>
          <a:bodyPr/>
          <a:lstStyle/>
          <a:p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Steps to Registration - Associate Account with Company</a:t>
            </a:r>
            <a:endParaRPr lang="en-US" sz="36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93" y="2043429"/>
            <a:ext cx="5433134" cy="3504263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092708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Second, enter identification information about your company or associate yourself with an existing company</a:t>
            </a:r>
          </a:p>
          <a:p>
            <a:pPr marL="1092708" lvl="2" indent="-342900">
              <a:lnSpc>
                <a:spcPct val="100000"/>
              </a:lnSpc>
            </a:pPr>
            <a:r>
              <a:rPr lang="en-US" sz="2000" u="sng" dirty="0">
                <a:effectLst/>
                <a:ea typeface="Calibri" panose="020F0502020204030204" pitchFamily="34" charset="0"/>
              </a:rPr>
              <a:t>Note</a:t>
            </a:r>
            <a:r>
              <a:rPr lang="en-US" sz="2000" dirty="0">
                <a:effectLst/>
                <a:ea typeface="Calibri" panose="020F0502020204030204" pitchFamily="34" charset="0"/>
              </a:rPr>
              <a:t>: TL 9000 Administrator will review/approve the new company account.</a:t>
            </a:r>
            <a:endParaRPr lang="en-US" sz="2000" dirty="0">
              <a:solidFill>
                <a:schemeClr val="tx1"/>
              </a:solidFill>
            </a:endParaRPr>
          </a:p>
          <a:p>
            <a:pPr marL="1092708" lvl="2" indent="-342900">
              <a:lnSpc>
                <a:spcPct val="100000"/>
              </a:lnSpc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65940" y="3417455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9885" y="2357992"/>
            <a:ext cx="4816933" cy="1884657"/>
          </a:xfrm>
        </p:spPr>
      </p:pic>
    </p:spTree>
    <p:extLst>
      <p:ext uri="{BB962C8B-B14F-4D97-AF65-F5344CB8AC3E}">
        <p14:creationId xmlns:p14="http://schemas.microsoft.com/office/powerpoint/2010/main" val="382574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85" y="-75992"/>
            <a:ext cx="11549849" cy="1143000"/>
          </a:xfrm>
        </p:spPr>
        <p:txBody>
          <a:bodyPr/>
          <a:lstStyle/>
          <a:p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Steps to Registration - Associate Account with Company</a:t>
            </a:r>
            <a:endParaRPr lang="en-US" sz="36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575" y="1660125"/>
            <a:ext cx="4869795" cy="4334592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</a:endParaRPr>
          </a:p>
          <a:p>
            <a:pPr marL="2926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26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Search Company by name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578358" indent="-285750">
              <a:lnSpc>
                <a:spcPct val="107000"/>
              </a:lnSpc>
              <a:spcBef>
                <a:spcPts val="0"/>
              </a:spcBef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8358" indent="-285750">
              <a:lnSpc>
                <a:spcPct val="107000"/>
              </a:lnSpc>
              <a:spcBef>
                <a:spcPts val="0"/>
              </a:spcBef>
            </a:pPr>
            <a:r>
              <a:rPr lang="en-US" sz="19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Type your company name. The system will display a list of companies.</a:t>
            </a:r>
            <a:endParaRPr lang="en-US" sz="1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8358" indent="-285750">
              <a:lnSpc>
                <a:spcPct val="107000"/>
              </a:lnSpc>
              <a:spcBef>
                <a:spcPts val="0"/>
              </a:spcBef>
            </a:pPr>
            <a:r>
              <a:rPr lang="en-US" sz="19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Select your company name from the listing and click “</a:t>
            </a:r>
            <a:r>
              <a:rPr lang="en-US" sz="19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Continue</a:t>
            </a:r>
            <a:r>
              <a:rPr lang="en-US" sz="19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proceed. </a:t>
            </a:r>
          </a:p>
          <a:p>
            <a:pPr marL="578358" indent="-285750">
              <a:lnSpc>
                <a:spcPct val="107000"/>
              </a:lnSpc>
              <a:spcBef>
                <a:spcPts val="0"/>
              </a:spcBef>
            </a:pPr>
            <a:r>
              <a:rPr lang="en-US" sz="19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9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Account Sign-Up Review</a:t>
            </a:r>
            <a:r>
              <a:rPr lang="en-US" sz="19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screen will be displayed. Review your account information and click “</a:t>
            </a:r>
            <a:r>
              <a:rPr lang="en-US" sz="19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Confirm</a:t>
            </a:r>
            <a:r>
              <a:rPr lang="en-US" sz="19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submit your account application for review/approve.</a:t>
            </a:r>
          </a:p>
          <a:p>
            <a:pPr marL="1092708" lvl="2" indent="-342900">
              <a:lnSpc>
                <a:spcPct val="100000"/>
              </a:lnSpc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65940" y="3417455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9632" y="2012503"/>
            <a:ext cx="4816933" cy="2046970"/>
          </a:xfrm>
        </p:spPr>
      </p:pic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8925DA25-17D5-42E6-9A5B-C3F1FA9A2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9632" y="4145693"/>
            <a:ext cx="4253932" cy="204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44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85" y="-75992"/>
            <a:ext cx="11549849" cy="1143000"/>
          </a:xfrm>
        </p:spPr>
        <p:txBody>
          <a:bodyPr/>
          <a:lstStyle/>
          <a:p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Steps to Registration - Associate Account with Company</a:t>
            </a:r>
            <a:endParaRPr lang="en-US" sz="36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8325" y="2053482"/>
            <a:ext cx="5014044" cy="4157864"/>
          </a:xfrm>
        </p:spPr>
        <p:txBody>
          <a:bodyPr/>
          <a:lstStyle/>
          <a:p>
            <a:pPr marL="2926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Company Creation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Click on the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Add New Company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button. The 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Company Information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window will be displayed.</a:t>
            </a:r>
          </a:p>
          <a:p>
            <a:pPr marL="9144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Fill out the company information.  </a:t>
            </a:r>
          </a:p>
          <a:p>
            <a:pPr marL="7498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b="1" u="sng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Parent Company</a:t>
            </a:r>
            <a:r>
              <a:rPr lang="en-US" sz="1800" u="sng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b="1" u="sng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Yes</a:t>
            </a:r>
          </a:p>
          <a:p>
            <a:pPr marL="1371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If you choose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Parent Company and click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save, the 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Account Sign-Up Review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screen will be displayed. </a:t>
            </a:r>
            <a:endParaRPr lang="en-US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71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Review your user account information and click “</a:t>
            </a:r>
            <a:r>
              <a:rPr lang="en-US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Confirm</a:t>
            </a:r>
            <a:r>
              <a:rPr lang="en-US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submit your user account application for review/approval.</a:t>
            </a:r>
          </a:p>
          <a:p>
            <a:pPr marL="7498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9808" lvl="2" indent="0">
              <a:lnSpc>
                <a:spcPct val="100000"/>
              </a:lnSpc>
              <a:buNone/>
            </a:pPr>
            <a:endParaRPr lang="en-US" sz="20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65940" y="3417455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 Company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</a:t>
            </a:r>
            <a:endParaRPr lang="en-US" sz="2400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9632" y="2040897"/>
            <a:ext cx="4816933" cy="1990181"/>
          </a:xfrm>
        </p:spPr>
      </p:pic>
      <p:pic>
        <p:nvPicPr>
          <p:cNvPr id="13" name="Content Placeholder 16">
            <a:extLst>
              <a:ext uri="{FF2B5EF4-FFF2-40B4-BE49-F238E27FC236}">
                <a16:creationId xmlns:a16="http://schemas.microsoft.com/office/drawing/2014/main" id="{AD7AA1F7-A335-4CDC-913A-9365C4E9E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849" y="2053482"/>
            <a:ext cx="4816933" cy="1990181"/>
          </a:xfrm>
          <a:prstGeom prst="rect">
            <a:avLst/>
          </a:prstGeom>
        </p:spPr>
      </p:pic>
      <p:pic>
        <p:nvPicPr>
          <p:cNvPr id="14" name="Content Placeholder 16">
            <a:extLst>
              <a:ext uri="{FF2B5EF4-FFF2-40B4-BE49-F238E27FC236}">
                <a16:creationId xmlns:a16="http://schemas.microsoft.com/office/drawing/2014/main" id="{B2B2A494-A42E-497C-AD2B-7F65D4F0E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356" y="4221164"/>
            <a:ext cx="4135916" cy="19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00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85" y="-75992"/>
            <a:ext cx="11549849" cy="1143000"/>
          </a:xfrm>
        </p:spPr>
        <p:txBody>
          <a:bodyPr/>
          <a:lstStyle/>
          <a:p>
            <a:r>
              <a:rPr lang="en-US" sz="36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Steps to Registration - Associate Account with Company</a:t>
            </a:r>
            <a:endParaRPr lang="en-US" sz="36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7123" y="2050740"/>
            <a:ext cx="5278877" cy="4113527"/>
          </a:xfrm>
        </p:spPr>
        <p:txBody>
          <a:bodyPr/>
          <a:lstStyle/>
          <a:p>
            <a:pPr marL="2926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Company Creation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26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</a:t>
            </a:r>
            <a:r>
              <a:rPr lang="en-US" sz="16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 Company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</a:p>
          <a:p>
            <a:pPr marL="2926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8358" indent="-285750">
              <a:lnSpc>
                <a:spcPct val="107000"/>
              </a:lnSpc>
              <a:spcBef>
                <a:spcPts val="0"/>
              </a:spcBef>
            </a:pPr>
            <a:r>
              <a:rPr lang="en-US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If you choose “</a:t>
            </a:r>
            <a:r>
              <a:rPr lang="en-US" sz="17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US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Parent Company, the </a:t>
            </a:r>
            <a:r>
              <a:rPr lang="en-US" sz="17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Company Information</a:t>
            </a:r>
            <a:r>
              <a:rPr lang="en-US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window will be displayed with the </a:t>
            </a:r>
            <a:r>
              <a:rPr lang="en-US" sz="17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Parent Company</a:t>
            </a:r>
            <a:r>
              <a:rPr lang="en-US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search field (click Help?).  </a:t>
            </a:r>
            <a:endParaRPr lang="en-US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8358" indent="-285750">
              <a:lnSpc>
                <a:spcPct val="107000"/>
              </a:lnSpc>
              <a:spcBef>
                <a:spcPts val="0"/>
              </a:spcBef>
            </a:pPr>
            <a:r>
              <a:rPr lang="en-US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Select or fill out the parent company information. Then click “</a:t>
            </a:r>
            <a:r>
              <a:rPr lang="en-US" sz="17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en-US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save your user account application, company information, and parent company information. The </a:t>
            </a:r>
            <a:r>
              <a:rPr lang="en-US" sz="17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Account Sign-Up Review</a:t>
            </a:r>
            <a:r>
              <a:rPr lang="en-US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screen will be displayed.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Review your user account information and click “   </a:t>
            </a:r>
          </a:p>
          <a:p>
            <a:pPr marL="2926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7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Confirm</a:t>
            </a:r>
            <a:r>
              <a:rPr lang="en-US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” to submit your account application for  </a:t>
            </a:r>
          </a:p>
          <a:p>
            <a:pPr marL="2926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7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review/approval.</a:t>
            </a:r>
          </a:p>
          <a:p>
            <a:pPr marL="29260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2708" lvl="2" indent="-342900">
              <a:lnSpc>
                <a:spcPct val="100000"/>
              </a:lnSpc>
            </a:pPr>
            <a:endParaRPr lang="en-US" sz="1600" dirty="0">
              <a:solidFill>
                <a:srgbClr val="000000"/>
              </a:solidFill>
              <a:latin typeface="Arial Body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65940" y="3417455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8348" y="2050741"/>
            <a:ext cx="4679500" cy="2006980"/>
          </a:xfrm>
        </p:spPr>
      </p:pic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BF8CBE0F-3123-40D1-859F-EA034FC92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0139" y="4174087"/>
            <a:ext cx="4135916" cy="19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6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3" y="-75992"/>
            <a:ext cx="11860567" cy="1143000"/>
          </a:xfrm>
        </p:spPr>
        <p:txBody>
          <a:bodyPr/>
          <a:lstStyle/>
          <a:p>
            <a:r>
              <a:rPr lang="en-US" sz="3200" dirty="0">
                <a:solidFill>
                  <a:srgbClr val="0096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  Steps to Registration - New TL 9000 Registration Creation</a:t>
            </a:r>
            <a:endParaRPr lang="en-US" sz="3200" dirty="0">
              <a:solidFill>
                <a:srgbClr val="0096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573" y="1333596"/>
            <a:ext cx="5566102" cy="639763"/>
          </a:xfrm>
        </p:spPr>
        <p:txBody>
          <a:bodyPr/>
          <a:lstStyle/>
          <a:p>
            <a:r>
              <a:rPr lang="en-US" dirty="0"/>
              <a:t>TIA </a:t>
            </a:r>
            <a:r>
              <a:rPr lang="en-US" dirty="0" err="1"/>
              <a:t>QuEST</a:t>
            </a:r>
            <a:r>
              <a:rPr lang="en-US" dirty="0"/>
              <a:t> Forum Single Sign-On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93" y="2043429"/>
            <a:ext cx="5752730" cy="3504263"/>
          </a:xfrm>
        </p:spPr>
        <p:txBody>
          <a:bodyPr/>
          <a:lstStyle/>
          <a:p>
            <a:pPr marL="1092708" lvl="2" indent="-342900"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 Third, create a new TL 9001 registration</a:t>
            </a:r>
          </a:p>
          <a:p>
            <a:pPr marL="521208" lvl="2" indent="0">
              <a:buNone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    by </a:t>
            </a:r>
            <a:r>
              <a:rPr lang="en-US" sz="2000" dirty="0">
                <a:solidFill>
                  <a:schemeClr val="tx1"/>
                </a:solidFill>
                <a:ea typeface="Malgun Gothic" panose="020B0503020000020004" pitchFamily="34" charset="-127"/>
                <a:cs typeface="Calibri" panose="020F0502020204030204" pitchFamily="34" charset="0"/>
              </a:rPr>
              <a:t>clicking the ‘Registrations’ link under     </a:t>
            </a:r>
          </a:p>
          <a:p>
            <a:pPr marL="521208" lvl="2" indent="0">
              <a:buNone/>
            </a:pPr>
            <a:r>
              <a:rPr lang="en-US" sz="2000" dirty="0">
                <a:solidFill>
                  <a:schemeClr val="tx1"/>
                </a:solidFill>
                <a:ea typeface="Malgun Gothic" panose="020B0503020000020004" pitchFamily="34" charset="-127"/>
                <a:cs typeface="Calibri" panose="020F0502020204030204" pitchFamily="34" charset="0"/>
              </a:rPr>
              <a:t>    the  ‘Registrations Menu’ or Clicking the </a:t>
            </a:r>
          </a:p>
          <a:p>
            <a:pPr marL="521208" lvl="2" indent="0">
              <a:buNone/>
            </a:pPr>
            <a:r>
              <a:rPr lang="en-US" sz="2000" dirty="0">
                <a:solidFill>
                  <a:schemeClr val="tx1"/>
                </a:solidFill>
                <a:ea typeface="Malgun Gothic" panose="020B0503020000020004" pitchFamily="34" charset="-127"/>
                <a:cs typeface="Calibri" panose="020F0502020204030204" pitchFamily="34" charset="0"/>
              </a:rPr>
              <a:t>    ‘Manage Registrations’ button on the </a:t>
            </a:r>
          </a:p>
          <a:p>
            <a:pPr marL="521208" lvl="2" indent="0">
              <a:buNone/>
            </a:pPr>
            <a:r>
              <a:rPr lang="en-US" sz="2000" dirty="0">
                <a:solidFill>
                  <a:schemeClr val="tx1"/>
                </a:solidFill>
                <a:ea typeface="Malgun Gothic" panose="020B0503020000020004" pitchFamily="34" charset="-127"/>
                <a:cs typeface="Calibri" panose="020F0502020204030204" pitchFamily="34" charset="0"/>
              </a:rPr>
              <a:t>    Dashboard</a:t>
            </a:r>
            <a:endParaRPr lang="en-US" sz="2000" dirty="0">
              <a:solidFill>
                <a:srgbClr val="000000"/>
              </a:solidFill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Copyright 2022 TIA </a:t>
            </a:r>
            <a:r>
              <a:rPr lang="en-US" sz="800" dirty="0" err="1"/>
              <a:t>QuEST</a:t>
            </a:r>
            <a:r>
              <a:rPr lang="en-US" sz="800" dirty="0"/>
              <a:t> Forum. All Rights Reserved</a:t>
            </a:r>
            <a:r>
              <a:rPr lang="en-US" sz="1000" dirty="0"/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65940" y="3417455"/>
            <a:ext cx="2279944" cy="2596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6779A7D-7941-4E30-8B84-56C9641C97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8872" y="2383658"/>
            <a:ext cx="3858958" cy="1833325"/>
          </a:xfrm>
        </p:spPr>
      </p:pic>
    </p:spTree>
    <p:extLst>
      <p:ext uri="{BB962C8B-B14F-4D97-AF65-F5344CB8AC3E}">
        <p14:creationId xmlns:p14="http://schemas.microsoft.com/office/powerpoint/2010/main" val="17275368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QuEST Forum Title &amp; Clos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QuEST Forum Theme">
  <a:themeElements>
    <a:clrScheme name="Blue 01">
      <a:dk1>
        <a:sysClr val="windowText" lastClr="000000"/>
      </a:dk1>
      <a:lt1>
        <a:sysClr val="window" lastClr="FFFFFF"/>
      </a:lt1>
      <a:dk2>
        <a:srgbClr val="797979"/>
      </a:dk2>
      <a:lt2>
        <a:srgbClr val="1D8EEA"/>
      </a:lt2>
      <a:accent1>
        <a:srgbClr val="134D7E"/>
      </a:accent1>
      <a:accent2>
        <a:srgbClr val="1971BB"/>
      </a:accent2>
      <a:accent3>
        <a:srgbClr val="1D8EEA"/>
      </a:accent3>
      <a:accent4>
        <a:srgbClr val="4EAAFF"/>
      </a:accent4>
      <a:accent5>
        <a:srgbClr val="8BCEFF"/>
      </a:accent5>
      <a:accent6>
        <a:srgbClr val="C7C7C7"/>
      </a:accent6>
      <a:hlink>
        <a:srgbClr val="1971BB"/>
      </a:hlink>
      <a:folHlink>
        <a:srgbClr val="4EAA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TIA">
      <a:dk1>
        <a:srgbClr val="414042"/>
      </a:dk1>
      <a:lt1>
        <a:sysClr val="window" lastClr="FFFFFF"/>
      </a:lt1>
      <a:dk2>
        <a:srgbClr val="1F527C"/>
      </a:dk2>
      <a:lt2>
        <a:srgbClr val="E6E7E8"/>
      </a:lt2>
      <a:accent1>
        <a:srgbClr val="EA412E"/>
      </a:accent1>
      <a:accent2>
        <a:srgbClr val="1F527C"/>
      </a:accent2>
      <a:accent3>
        <a:srgbClr val="84CCD7"/>
      </a:accent3>
      <a:accent4>
        <a:srgbClr val="00AEAB"/>
      </a:accent4>
      <a:accent5>
        <a:srgbClr val="00AACF"/>
      </a:accent5>
      <a:accent6>
        <a:srgbClr val="40B477"/>
      </a:accent6>
      <a:hlink>
        <a:srgbClr val="1F527C"/>
      </a:hlink>
      <a:folHlink>
        <a:srgbClr val="58595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>
              <a:lumMod val="9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FEE6A0C346A94EAA0B9A4320AF21AB" ma:contentTypeVersion="0" ma:contentTypeDescription="Create a new document." ma:contentTypeScope="" ma:versionID="432f86107059515fc7fb3abfd7922ee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bb045c9c80fa97db4788c60c4b0e95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CE7341-8EC7-424E-9E7D-64F67B56EF68}">
  <ds:schemaRefs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B19D677-909F-439E-BF1C-96C62A3B6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2CC0D35-EB99-4445-9326-B60E3581B6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7033</TotalTime>
  <Words>2445</Words>
  <Application>Microsoft Office PowerPoint</Application>
  <PresentationFormat>Widescreen</PresentationFormat>
  <Paragraphs>384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 Body</vt:lpstr>
      <vt:lpstr>ArialMT</vt:lpstr>
      <vt:lpstr>Calibri</vt:lpstr>
      <vt:lpstr>Open Sans</vt:lpstr>
      <vt:lpstr>Open Sans Light</vt:lpstr>
      <vt:lpstr>Trebuchet MS</vt:lpstr>
      <vt:lpstr>Wingdings</vt:lpstr>
      <vt:lpstr>QuEST Forum Title &amp; Close Theme</vt:lpstr>
      <vt:lpstr>QuEST Forum Theme</vt:lpstr>
      <vt:lpstr>Office Theme</vt:lpstr>
      <vt:lpstr>TL 9000 Registration Creation AND Data Submission</vt:lpstr>
      <vt:lpstr>        TL 9000 Overview</vt:lpstr>
      <vt:lpstr>       Steps to Registration - Login</vt:lpstr>
      <vt:lpstr>        Steps to Registration - New User Account</vt:lpstr>
      <vt:lpstr>Steps to Registration - Associate Account with Company</vt:lpstr>
      <vt:lpstr>Steps to Registration - Associate Account with Company</vt:lpstr>
      <vt:lpstr>Steps to Registration - Associate Account with Company</vt:lpstr>
      <vt:lpstr>Steps to Registration - Associate Account with Company</vt:lpstr>
      <vt:lpstr>   Steps to Registration - New TL 9000 Registration Creation</vt:lpstr>
      <vt:lpstr>   Steps to Registration - New TL 9000 Registration Creation</vt:lpstr>
      <vt:lpstr>   Steps to Registration - New TL 9000 Registration Creation</vt:lpstr>
      <vt:lpstr>   Steps to Registration - New TL 9000 Registration Creation</vt:lpstr>
      <vt:lpstr>   Steps to Registration - New TL 9000 Registration Creation</vt:lpstr>
      <vt:lpstr>   Steps to Registration - New TL 9000 Registration Creation</vt:lpstr>
      <vt:lpstr>   Steps to Registration - New TL 9000 Registration Creation</vt:lpstr>
      <vt:lpstr>   Steps to Registration - New TL 9000 Registration Creation</vt:lpstr>
      <vt:lpstr>   Steps to Registration - New TL 9000 Registration Creation</vt:lpstr>
      <vt:lpstr>   Steps to Registration - New SCS 9001 Registration Creation</vt:lpstr>
      <vt:lpstr>     TL 9000 Data Submissions - Methods</vt:lpstr>
      <vt:lpstr>      Registration Management - Submit Data </vt:lpstr>
      <vt:lpstr>  TL 9000 Data Submissions - Online Data Submission</vt:lpstr>
      <vt:lpstr>  TL 9000 Data Submissions - Online Data Submission (continued) </vt:lpstr>
      <vt:lpstr>PowerPoint Presentation</vt:lpstr>
      <vt:lpstr>    TL 9000 Data Submissions - Online Data Submission                (continued)</vt:lpstr>
      <vt:lpstr>PowerPoint Presentation</vt:lpstr>
      <vt:lpstr>PowerPoint Presentation</vt:lpstr>
      <vt:lpstr>      Registration Management – DSR History </vt:lpstr>
      <vt:lpstr>         TL 9000 Certification</vt:lpstr>
      <vt:lpstr>     Certification Body – Approvals</vt:lpstr>
      <vt:lpstr>   Certification Body – Approvals</vt:lpstr>
      <vt:lpstr>        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 9000 Certification process</dc:title>
  <dc:creator>Leigh Ann Perkins</dc:creator>
  <cp:lastModifiedBy>Tom Yohe</cp:lastModifiedBy>
  <cp:revision>84</cp:revision>
  <dcterms:created xsi:type="dcterms:W3CDTF">2020-09-15T21:01:20Z</dcterms:created>
  <dcterms:modified xsi:type="dcterms:W3CDTF">2022-06-08T19:41:56Z</dcterms:modified>
</cp:coreProperties>
</file>